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7" r:id="rId11"/>
    <p:sldId id="266" r:id="rId12"/>
    <p:sldId id="265" r:id="rId1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92" d="100"/>
          <a:sy n="92" d="100"/>
        </p:scale>
        <p:origin x="53" y="1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p>
            <a:fld id="{B0DDD68E-F90A-49C5-A973-A5557DBB0F90}" type="datetimeFigureOut">
              <a:rPr lang="el-GR" smtClean="0"/>
              <a:t>19/6/2024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929F06C-2D1F-4AA5-9D45-67293D7CD57A}" type="slidenum">
              <a:rPr lang="el-GR" smtClean="0"/>
              <a:t>‹#›</a:t>
            </a:fld>
            <a:endParaRPr lang="el-GR"/>
          </a:p>
        </p:txBody>
      </p:sp>
    </p:spTree>
    <p:extLst>
      <p:ext uri="{BB962C8B-B14F-4D97-AF65-F5344CB8AC3E}">
        <p14:creationId xmlns:p14="http://schemas.microsoft.com/office/powerpoint/2010/main" val="983285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B0DDD68E-F90A-49C5-A973-A5557DBB0F90}" type="datetimeFigureOut">
              <a:rPr lang="el-GR" smtClean="0"/>
              <a:t>19/6/2024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929F06C-2D1F-4AA5-9D45-67293D7CD57A}" type="slidenum">
              <a:rPr lang="el-GR" smtClean="0"/>
              <a:t>‹#›</a:t>
            </a:fld>
            <a:endParaRPr lang="el-GR"/>
          </a:p>
        </p:txBody>
      </p:sp>
    </p:spTree>
    <p:extLst>
      <p:ext uri="{BB962C8B-B14F-4D97-AF65-F5344CB8AC3E}">
        <p14:creationId xmlns:p14="http://schemas.microsoft.com/office/powerpoint/2010/main" val="2650042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B0DDD68E-F90A-49C5-A973-A5557DBB0F90}" type="datetimeFigureOut">
              <a:rPr lang="el-GR" smtClean="0"/>
              <a:t>19/6/2024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929F06C-2D1F-4AA5-9D45-67293D7CD57A}" type="slidenum">
              <a:rPr lang="el-GR" smtClean="0"/>
              <a:t>‹#›</a:t>
            </a:fld>
            <a:endParaRPr lang="el-GR"/>
          </a:p>
        </p:txBody>
      </p:sp>
    </p:spTree>
    <p:extLst>
      <p:ext uri="{BB962C8B-B14F-4D97-AF65-F5344CB8AC3E}">
        <p14:creationId xmlns:p14="http://schemas.microsoft.com/office/powerpoint/2010/main" val="196736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B0DDD68E-F90A-49C5-A973-A5557DBB0F90}" type="datetimeFigureOut">
              <a:rPr lang="el-GR" smtClean="0"/>
              <a:t>19/6/2024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929F06C-2D1F-4AA5-9D45-67293D7CD57A}" type="slidenum">
              <a:rPr lang="el-GR" smtClean="0"/>
              <a:t>‹#›</a:t>
            </a:fld>
            <a:endParaRPr lang="el-GR"/>
          </a:p>
        </p:txBody>
      </p:sp>
    </p:spTree>
    <p:extLst>
      <p:ext uri="{BB962C8B-B14F-4D97-AF65-F5344CB8AC3E}">
        <p14:creationId xmlns:p14="http://schemas.microsoft.com/office/powerpoint/2010/main" val="747674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p>
            <a:fld id="{B0DDD68E-F90A-49C5-A973-A5557DBB0F90}" type="datetimeFigureOut">
              <a:rPr lang="el-GR" smtClean="0"/>
              <a:t>19/6/2024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929F06C-2D1F-4AA5-9D45-67293D7CD57A}" type="slidenum">
              <a:rPr lang="el-GR" smtClean="0"/>
              <a:t>‹#›</a:t>
            </a:fld>
            <a:endParaRPr lang="el-GR"/>
          </a:p>
        </p:txBody>
      </p:sp>
    </p:spTree>
    <p:extLst>
      <p:ext uri="{BB962C8B-B14F-4D97-AF65-F5344CB8AC3E}">
        <p14:creationId xmlns:p14="http://schemas.microsoft.com/office/powerpoint/2010/main" val="121556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B0DDD68E-F90A-49C5-A973-A5557DBB0F90}" type="datetimeFigureOut">
              <a:rPr lang="el-GR" smtClean="0"/>
              <a:t>19/6/2024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929F06C-2D1F-4AA5-9D45-67293D7CD57A}" type="slidenum">
              <a:rPr lang="el-GR" smtClean="0"/>
              <a:t>‹#›</a:t>
            </a:fld>
            <a:endParaRPr lang="el-GR"/>
          </a:p>
        </p:txBody>
      </p:sp>
    </p:spTree>
    <p:extLst>
      <p:ext uri="{BB962C8B-B14F-4D97-AF65-F5344CB8AC3E}">
        <p14:creationId xmlns:p14="http://schemas.microsoft.com/office/powerpoint/2010/main" val="2808247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B0DDD68E-F90A-49C5-A973-A5557DBB0F90}" type="datetimeFigureOut">
              <a:rPr lang="el-GR" smtClean="0"/>
              <a:t>19/6/2024</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B929F06C-2D1F-4AA5-9D45-67293D7CD57A}" type="slidenum">
              <a:rPr lang="el-GR" smtClean="0"/>
              <a:t>‹#›</a:t>
            </a:fld>
            <a:endParaRPr lang="el-GR"/>
          </a:p>
        </p:txBody>
      </p:sp>
    </p:spTree>
    <p:extLst>
      <p:ext uri="{BB962C8B-B14F-4D97-AF65-F5344CB8AC3E}">
        <p14:creationId xmlns:p14="http://schemas.microsoft.com/office/powerpoint/2010/main" val="3984818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B0DDD68E-F90A-49C5-A973-A5557DBB0F90}" type="datetimeFigureOut">
              <a:rPr lang="el-GR" smtClean="0"/>
              <a:t>19/6/2024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B929F06C-2D1F-4AA5-9D45-67293D7CD57A}" type="slidenum">
              <a:rPr lang="el-GR" smtClean="0"/>
              <a:t>‹#›</a:t>
            </a:fld>
            <a:endParaRPr lang="el-GR"/>
          </a:p>
        </p:txBody>
      </p:sp>
    </p:spTree>
    <p:extLst>
      <p:ext uri="{BB962C8B-B14F-4D97-AF65-F5344CB8AC3E}">
        <p14:creationId xmlns:p14="http://schemas.microsoft.com/office/powerpoint/2010/main" val="554058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B0DDD68E-F90A-49C5-A973-A5557DBB0F90}" type="datetimeFigureOut">
              <a:rPr lang="el-GR" smtClean="0"/>
              <a:t>19/6/2024</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B929F06C-2D1F-4AA5-9D45-67293D7CD57A}" type="slidenum">
              <a:rPr lang="el-GR" smtClean="0"/>
              <a:t>‹#›</a:t>
            </a:fld>
            <a:endParaRPr lang="el-GR"/>
          </a:p>
        </p:txBody>
      </p:sp>
    </p:spTree>
    <p:extLst>
      <p:ext uri="{BB962C8B-B14F-4D97-AF65-F5344CB8AC3E}">
        <p14:creationId xmlns:p14="http://schemas.microsoft.com/office/powerpoint/2010/main" val="152659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B0DDD68E-F90A-49C5-A973-A5557DBB0F90}" type="datetimeFigureOut">
              <a:rPr lang="el-GR" smtClean="0"/>
              <a:t>19/6/2024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929F06C-2D1F-4AA5-9D45-67293D7CD57A}" type="slidenum">
              <a:rPr lang="el-GR" smtClean="0"/>
              <a:t>‹#›</a:t>
            </a:fld>
            <a:endParaRPr lang="el-GR"/>
          </a:p>
        </p:txBody>
      </p:sp>
    </p:spTree>
    <p:extLst>
      <p:ext uri="{BB962C8B-B14F-4D97-AF65-F5344CB8AC3E}">
        <p14:creationId xmlns:p14="http://schemas.microsoft.com/office/powerpoint/2010/main" val="2044675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B0DDD68E-F90A-49C5-A973-A5557DBB0F90}" type="datetimeFigureOut">
              <a:rPr lang="el-GR" smtClean="0"/>
              <a:t>19/6/2024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929F06C-2D1F-4AA5-9D45-67293D7CD57A}" type="slidenum">
              <a:rPr lang="el-GR" smtClean="0"/>
              <a:t>‹#›</a:t>
            </a:fld>
            <a:endParaRPr lang="el-GR"/>
          </a:p>
        </p:txBody>
      </p:sp>
    </p:spTree>
    <p:extLst>
      <p:ext uri="{BB962C8B-B14F-4D97-AF65-F5344CB8AC3E}">
        <p14:creationId xmlns:p14="http://schemas.microsoft.com/office/powerpoint/2010/main" val="4009064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DDD68E-F90A-49C5-A973-A5557DBB0F90}" type="datetimeFigureOut">
              <a:rPr lang="el-GR" smtClean="0"/>
              <a:t>19/6/2024</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29F06C-2D1F-4AA5-9D45-67293D7CD57A}" type="slidenum">
              <a:rPr lang="el-GR" smtClean="0"/>
              <a:t>‹#›</a:t>
            </a:fld>
            <a:endParaRPr lang="el-GR"/>
          </a:p>
        </p:txBody>
      </p:sp>
    </p:spTree>
    <p:extLst>
      <p:ext uri="{BB962C8B-B14F-4D97-AF65-F5344CB8AC3E}">
        <p14:creationId xmlns:p14="http://schemas.microsoft.com/office/powerpoint/2010/main" val="3120096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giannakopoulos.n@e-arsakeio.gr"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hyperlink" Target="https://images.app.goo.gl/9UYQEiNEhEoATqTcA"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www.facebook.com/ArsakeioPatras/" TargetMode="External"/><Relationship Id="rId7" Type="http://schemas.openxmlformats.org/officeDocument/2006/relationships/image" Target="../media/image37.png"/><Relationship Id="rId2" Type="http://schemas.openxmlformats.org/officeDocument/2006/relationships/hyperlink" Target="https://www.arsakeio.gr/gr/patra/patra-high-school" TargetMode="External"/><Relationship Id="rId1" Type="http://schemas.openxmlformats.org/officeDocument/2006/relationships/slideLayout" Target="../slideLayouts/slideLayout7.xml"/><Relationship Id="rId6" Type="http://schemas.openxmlformats.org/officeDocument/2006/relationships/hyperlink" Target="mailto:giannakopoulos.n@e-arsakeio.gr" TargetMode="External"/><Relationship Id="rId5" Type="http://schemas.openxmlformats.org/officeDocument/2006/relationships/hyperlink" Target="mailto:lyk-p@arsakeio.gr" TargetMode="External"/><Relationship Id="rId4" Type="http://schemas.openxmlformats.org/officeDocument/2006/relationships/hyperlink" Target="https://www.instagram.com/arsakeio_patras?igsh=OGdjMHRqeHVsMXE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unesdoc.unesco.org/ark:/48223/pf0000216383" TargetMode="External"/><Relationship Id="rId3" Type="http://schemas.openxmlformats.org/officeDocument/2006/relationships/image" Target="../media/image2.png"/><Relationship Id="rId7" Type="http://schemas.openxmlformats.org/officeDocument/2006/relationships/hyperlink" Target="https://images.app.goo.gl/PLQQPgxnYG4decuC8"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https://images.app.goo.gl/w8FBUy8XQLEmvJsE9"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393201"/>
            <a:ext cx="9144000" cy="2387600"/>
          </a:xfrm>
        </p:spPr>
        <p:txBody>
          <a:bodyPr>
            <a:normAutofit fontScale="90000"/>
          </a:bodyPr>
          <a:lstStyle/>
          <a:p>
            <a:r>
              <a:rPr lang="en-US" b="1" dirty="0"/>
              <a:t>Sustainable Learning through Outdoor Activities</a:t>
            </a:r>
            <a:br>
              <a:rPr lang="el-GR" dirty="0"/>
            </a:br>
            <a:endParaRPr lang="el-GR" dirty="0"/>
          </a:p>
        </p:txBody>
      </p:sp>
      <p:sp>
        <p:nvSpPr>
          <p:cNvPr id="3" name="Υπότιτλος 2"/>
          <p:cNvSpPr>
            <a:spLocks noGrp="1"/>
          </p:cNvSpPr>
          <p:nvPr>
            <p:ph type="subTitle" idx="1"/>
          </p:nvPr>
        </p:nvSpPr>
        <p:spPr>
          <a:xfrm>
            <a:off x="793101" y="4325937"/>
            <a:ext cx="10935479" cy="2056201"/>
          </a:xfrm>
        </p:spPr>
        <p:txBody>
          <a:bodyPr>
            <a:normAutofit fontScale="85000" lnSpcReduction="20000"/>
          </a:bodyPr>
          <a:lstStyle/>
          <a:p>
            <a:pPr algn="ctr"/>
            <a:r>
              <a:rPr lang="en-US" sz="1800" b="1" u="sng" dirty="0">
                <a:solidFill>
                  <a:srgbClr val="444444"/>
                </a:solidFill>
                <a:effectLst/>
                <a:highlight>
                  <a:srgbClr val="FFFFFF"/>
                </a:highlight>
                <a:latin typeface="Arial" panose="020B0604020202020204" pitchFamily="34" charset="0"/>
                <a:ea typeface="Times New Roman" panose="02020603050405020304" pitchFamily="18" charset="0"/>
              </a:rPr>
              <a:t>Nikolaos Giannakopoulos</a:t>
            </a:r>
            <a:r>
              <a:rPr lang="en-US" sz="1800" dirty="0">
                <a:solidFill>
                  <a:srgbClr val="444444"/>
                </a:solidFill>
                <a:effectLst/>
                <a:highlight>
                  <a:srgbClr val="FFFFFF"/>
                </a:highlight>
                <a:latin typeface="Arial" panose="020B0604020202020204" pitchFamily="34" charset="0"/>
                <a:ea typeface="Times New Roman" panose="02020603050405020304" pitchFamily="18" charset="0"/>
              </a:rPr>
              <a:t>, </a:t>
            </a:r>
            <a:r>
              <a:rPr lang="en-US" sz="1800" dirty="0">
                <a:solidFill>
                  <a:schemeClr val="accent1"/>
                </a:solidFill>
                <a:effectLst/>
                <a:highlight>
                  <a:srgbClr val="FFFFFF"/>
                </a:highlight>
                <a:latin typeface="Arial" panose="020B060402020202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giannakopoulos.n@e-arsakeio.gr</a:t>
            </a:r>
            <a:r>
              <a:rPr lang="en-US" sz="1800" dirty="0">
                <a:solidFill>
                  <a:schemeClr val="accent1"/>
                </a:solidFill>
                <a:effectLst/>
                <a:highlight>
                  <a:srgbClr val="FFFFFF"/>
                </a:highlight>
                <a:latin typeface="Arial" panose="020B0604020202020204" pitchFamily="34" charset="0"/>
                <a:ea typeface="Times New Roman" panose="02020603050405020304" pitchFamily="18" charset="0"/>
              </a:rPr>
              <a:t> </a:t>
            </a:r>
          </a:p>
          <a:p>
            <a:pPr algn="ctr"/>
            <a:r>
              <a:rPr lang="en-US" sz="1800" dirty="0">
                <a:solidFill>
                  <a:srgbClr val="444444"/>
                </a:solidFill>
                <a:effectLst/>
                <a:highlight>
                  <a:srgbClr val="FFFFFF"/>
                </a:highlight>
                <a:latin typeface="Arial" panose="020B0604020202020204" pitchFamily="34" charset="0"/>
                <a:ea typeface="Times New Roman" panose="02020603050405020304" pitchFamily="18" charset="0"/>
              </a:rPr>
              <a:t> </a:t>
            </a:r>
            <a:r>
              <a:rPr lang="en-US" sz="1800" b="1" u="sng" dirty="0" err="1">
                <a:solidFill>
                  <a:srgbClr val="444444"/>
                </a:solidFill>
                <a:effectLst/>
                <a:highlight>
                  <a:srgbClr val="FFFFFF"/>
                </a:highlight>
                <a:latin typeface="Arial" panose="020B0604020202020204" pitchFamily="34" charset="0"/>
                <a:ea typeface="Times New Roman" panose="02020603050405020304" pitchFamily="18" charset="0"/>
              </a:rPr>
              <a:t>Emmanouil</a:t>
            </a:r>
            <a:r>
              <a:rPr lang="en-US" sz="1800" b="1" u="sng" dirty="0">
                <a:solidFill>
                  <a:srgbClr val="444444"/>
                </a:solidFill>
                <a:effectLst/>
                <a:highlight>
                  <a:srgbClr val="FFFFFF"/>
                </a:highlight>
                <a:latin typeface="Arial" panose="020B0604020202020204" pitchFamily="34" charset="0"/>
                <a:ea typeface="Times New Roman" panose="02020603050405020304" pitchFamily="18" charset="0"/>
              </a:rPr>
              <a:t> Petrakis</a:t>
            </a:r>
            <a:r>
              <a:rPr lang="en-US" sz="1800" dirty="0">
                <a:solidFill>
                  <a:srgbClr val="444444"/>
                </a:solidFill>
                <a:effectLst/>
                <a:highlight>
                  <a:srgbClr val="FFFFFF"/>
                </a:highlight>
                <a:latin typeface="Arial" panose="020B0604020202020204" pitchFamily="34" charset="0"/>
                <a:ea typeface="Times New Roman" panose="02020603050405020304" pitchFamily="18" charset="0"/>
              </a:rPr>
              <a:t>, </a:t>
            </a:r>
            <a:r>
              <a:rPr lang="en-US" sz="1800" u="sng" dirty="0">
                <a:solidFill>
                  <a:schemeClr val="accent1"/>
                </a:solidFill>
                <a:highlight>
                  <a:srgbClr val="FFFFFF"/>
                </a:highlight>
                <a:latin typeface="Arial" panose="020B0604020202020204" pitchFamily="34" charset="0"/>
                <a:ea typeface="Times New Roman" panose="02020603050405020304" pitchFamily="18" charset="0"/>
              </a:rPr>
              <a:t>lyk-p@arsakeio.gr  </a:t>
            </a:r>
            <a:endParaRPr lang="el-GR" sz="1800" u="sng" dirty="0">
              <a:solidFill>
                <a:schemeClr val="accent1"/>
              </a:solidFill>
              <a:effectLst/>
              <a:highlight>
                <a:srgbClr val="FFFFFF"/>
              </a:highlight>
              <a:latin typeface="Times New Roman" panose="02020603050405020304" pitchFamily="18" charset="0"/>
              <a:ea typeface="Times New Roman" panose="02020603050405020304" pitchFamily="18" charset="0"/>
            </a:endParaRPr>
          </a:p>
          <a:p>
            <a:pPr algn="ctr"/>
            <a:r>
              <a:rPr lang="en-US" sz="1800" b="1" dirty="0">
                <a:solidFill>
                  <a:srgbClr val="444444"/>
                </a:solidFill>
                <a:effectLst/>
                <a:highlight>
                  <a:srgbClr val="FFFFFF"/>
                </a:highlight>
                <a:latin typeface="Arial" panose="020B0604020202020204" pitchFamily="34" charset="0"/>
                <a:ea typeface="Times New Roman" panose="02020603050405020304" pitchFamily="18" charset="0"/>
              </a:rPr>
              <a:t>Olga </a:t>
            </a:r>
            <a:r>
              <a:rPr lang="en-US" sz="1800" b="1" dirty="0" err="1">
                <a:solidFill>
                  <a:srgbClr val="444444"/>
                </a:solidFill>
                <a:effectLst/>
                <a:highlight>
                  <a:srgbClr val="FFFFFF"/>
                </a:highlight>
                <a:latin typeface="Arial" panose="020B0604020202020204" pitchFamily="34" charset="0"/>
                <a:ea typeface="Times New Roman" panose="02020603050405020304" pitchFamily="18" charset="0"/>
              </a:rPr>
              <a:t>Stavroulopoulou</a:t>
            </a:r>
            <a:r>
              <a:rPr lang="en-US" sz="1800" dirty="0">
                <a:solidFill>
                  <a:srgbClr val="444444"/>
                </a:solidFill>
                <a:effectLst/>
                <a:highlight>
                  <a:srgbClr val="FFFFFF"/>
                </a:highlight>
                <a:latin typeface="Arial" panose="020B0604020202020204" pitchFamily="34" charset="0"/>
                <a:ea typeface="Times New Roman" panose="02020603050405020304" pitchFamily="18" charset="0"/>
              </a:rPr>
              <a:t>, </a:t>
            </a:r>
            <a:r>
              <a:rPr lang="en-US" sz="1800" u="sng" dirty="0">
                <a:solidFill>
                  <a:schemeClr val="accent1"/>
                </a:solidFill>
                <a:effectLst/>
                <a:highlight>
                  <a:srgbClr val="FFFFFF"/>
                </a:highlight>
                <a:latin typeface="Arial" panose="020B0604020202020204" pitchFamily="34" charset="0"/>
                <a:ea typeface="Times New Roman" panose="02020603050405020304" pitchFamily="18" charset="0"/>
              </a:rPr>
              <a:t>stavroulopoulou.o@e-arsakeio.gr</a:t>
            </a:r>
            <a:endParaRPr lang="el-GR" sz="1800" u="sng" dirty="0">
              <a:solidFill>
                <a:schemeClr val="accent1"/>
              </a:solidFill>
              <a:effectLst/>
              <a:highlight>
                <a:srgbClr val="FFFFFF"/>
              </a:highlight>
              <a:latin typeface="Times New Roman" panose="02020603050405020304" pitchFamily="18" charset="0"/>
              <a:ea typeface="Times New Roman" panose="02020603050405020304" pitchFamily="18" charset="0"/>
            </a:endParaRPr>
          </a:p>
          <a:p>
            <a:pPr algn="ctr"/>
            <a:r>
              <a:rPr lang="en-US" sz="1800" b="1" dirty="0">
                <a:solidFill>
                  <a:srgbClr val="444444"/>
                </a:solidFill>
                <a:effectLst/>
                <a:highlight>
                  <a:srgbClr val="FFFFFF"/>
                </a:highlight>
                <a:latin typeface="Arial" panose="020B0604020202020204" pitchFamily="34" charset="0"/>
                <a:ea typeface="Times New Roman" panose="02020603050405020304" pitchFamily="18" charset="0"/>
              </a:rPr>
              <a:t>Anastasios </a:t>
            </a:r>
            <a:r>
              <a:rPr lang="en-US" sz="1800" b="1" dirty="0" err="1">
                <a:solidFill>
                  <a:srgbClr val="444444"/>
                </a:solidFill>
                <a:effectLst/>
                <a:highlight>
                  <a:srgbClr val="FFFFFF"/>
                </a:highlight>
                <a:latin typeface="Arial" panose="020B0604020202020204" pitchFamily="34" charset="0"/>
                <a:ea typeface="Times New Roman" panose="02020603050405020304" pitchFamily="18" charset="0"/>
              </a:rPr>
              <a:t>Psinas</a:t>
            </a:r>
            <a:r>
              <a:rPr lang="en-US" sz="1800" dirty="0">
                <a:solidFill>
                  <a:srgbClr val="444444"/>
                </a:solidFill>
                <a:effectLst/>
                <a:highlight>
                  <a:srgbClr val="FFFFFF"/>
                </a:highlight>
                <a:latin typeface="Arial" panose="020B0604020202020204" pitchFamily="34" charset="0"/>
                <a:ea typeface="Times New Roman" panose="02020603050405020304" pitchFamily="18" charset="0"/>
              </a:rPr>
              <a:t>, </a:t>
            </a:r>
            <a:r>
              <a:rPr lang="en-US" sz="1800" u="sng" dirty="0">
                <a:solidFill>
                  <a:schemeClr val="accent1"/>
                </a:solidFill>
                <a:effectLst/>
                <a:highlight>
                  <a:srgbClr val="FFFFFF"/>
                </a:highlight>
                <a:latin typeface="Arial" panose="020B0604020202020204" pitchFamily="34" charset="0"/>
                <a:ea typeface="Times New Roman" panose="02020603050405020304" pitchFamily="18" charset="0"/>
              </a:rPr>
              <a:t>psinas.a@e-arsakeio.gr</a:t>
            </a:r>
            <a:endParaRPr lang="el-GR" sz="1800" u="sng" dirty="0">
              <a:solidFill>
                <a:schemeClr val="accent1"/>
              </a:solidFill>
              <a:effectLst/>
              <a:highlight>
                <a:srgbClr val="FFFFFF"/>
              </a:highlight>
              <a:latin typeface="Arial" panose="020B0604020202020204" pitchFamily="34" charset="0"/>
              <a:ea typeface="Times New Roman" panose="02020603050405020304" pitchFamily="18" charset="0"/>
            </a:endParaRPr>
          </a:p>
          <a:p>
            <a:pPr algn="ctr"/>
            <a:r>
              <a:rPr lang="en-US" sz="1800" b="1" dirty="0" err="1">
                <a:solidFill>
                  <a:srgbClr val="444444"/>
                </a:solidFill>
                <a:effectLst/>
                <a:highlight>
                  <a:srgbClr val="FFFFFF"/>
                </a:highlight>
                <a:latin typeface="Arial" panose="020B0604020202020204" pitchFamily="34" charset="0"/>
                <a:ea typeface="Times New Roman" panose="02020603050405020304" pitchFamily="18" charset="0"/>
              </a:rPr>
              <a:t>Nikolia</a:t>
            </a:r>
            <a:r>
              <a:rPr lang="en-US" sz="1800" b="1" dirty="0">
                <a:solidFill>
                  <a:srgbClr val="444444"/>
                </a:solidFill>
                <a:effectLst/>
                <a:highlight>
                  <a:srgbClr val="FFFFFF"/>
                </a:highlight>
                <a:latin typeface="Arial" panose="020B0604020202020204" pitchFamily="34" charset="0"/>
                <a:ea typeface="Times New Roman" panose="02020603050405020304" pitchFamily="18" charset="0"/>
              </a:rPr>
              <a:t> </a:t>
            </a:r>
            <a:r>
              <a:rPr lang="en-US" sz="1800" b="1" dirty="0" err="1">
                <a:solidFill>
                  <a:srgbClr val="444444"/>
                </a:solidFill>
                <a:effectLst/>
                <a:highlight>
                  <a:srgbClr val="FFFFFF"/>
                </a:highlight>
                <a:latin typeface="Arial" panose="020B0604020202020204" pitchFamily="34" charset="0"/>
                <a:ea typeface="Times New Roman" panose="02020603050405020304" pitchFamily="18" charset="0"/>
              </a:rPr>
              <a:t>Iliopoulou</a:t>
            </a:r>
            <a:r>
              <a:rPr lang="en-US" sz="1800" dirty="0">
                <a:solidFill>
                  <a:srgbClr val="444444"/>
                </a:solidFill>
                <a:effectLst/>
                <a:highlight>
                  <a:srgbClr val="FFFFFF"/>
                </a:highlight>
                <a:latin typeface="Arial" panose="020B0604020202020204" pitchFamily="34" charset="0"/>
                <a:ea typeface="Times New Roman" panose="02020603050405020304" pitchFamily="18" charset="0"/>
              </a:rPr>
              <a:t>, </a:t>
            </a:r>
            <a:r>
              <a:rPr lang="en-US" sz="1800" u="sng" dirty="0">
                <a:solidFill>
                  <a:schemeClr val="accent1"/>
                </a:solidFill>
                <a:effectLst/>
                <a:highlight>
                  <a:srgbClr val="FFFFFF"/>
                </a:highlight>
                <a:latin typeface="Arial" panose="020B0604020202020204" pitchFamily="34" charset="0"/>
                <a:ea typeface="Times New Roman" panose="02020603050405020304" pitchFamily="18" charset="0"/>
              </a:rPr>
              <a:t>iliopoulou.n@e-arsakeio.gr</a:t>
            </a:r>
            <a:endParaRPr lang="el-GR" sz="1800" u="sng" dirty="0">
              <a:solidFill>
                <a:schemeClr val="accent1"/>
              </a:solidFill>
              <a:effectLst/>
              <a:highlight>
                <a:srgbClr val="FFFFFF"/>
              </a:highlight>
              <a:latin typeface="Arial" panose="020B0604020202020204" pitchFamily="34" charset="0"/>
              <a:ea typeface="Times New Roman" panose="02020603050405020304" pitchFamily="18" charset="0"/>
            </a:endParaRPr>
          </a:p>
          <a:p>
            <a:pPr algn="ctr"/>
            <a:r>
              <a:rPr lang="en-US" sz="1800" b="1" dirty="0">
                <a:solidFill>
                  <a:srgbClr val="444444"/>
                </a:solidFill>
                <a:effectLst/>
                <a:highlight>
                  <a:srgbClr val="FFFFFF"/>
                </a:highlight>
                <a:latin typeface="Arial" panose="020B0604020202020204" pitchFamily="34" charset="0"/>
                <a:ea typeface="Times New Roman" panose="02020603050405020304" pitchFamily="18" charset="0"/>
              </a:rPr>
              <a:t>Ilias </a:t>
            </a:r>
            <a:r>
              <a:rPr lang="en-US" sz="1800" b="1" dirty="0" err="1">
                <a:solidFill>
                  <a:srgbClr val="444444"/>
                </a:solidFill>
                <a:effectLst/>
                <a:highlight>
                  <a:srgbClr val="FFFFFF"/>
                </a:highlight>
                <a:latin typeface="Arial" panose="020B0604020202020204" pitchFamily="34" charset="0"/>
                <a:ea typeface="Times New Roman" panose="02020603050405020304" pitchFamily="18" charset="0"/>
              </a:rPr>
              <a:t>Karadimas</a:t>
            </a:r>
            <a:r>
              <a:rPr lang="en-US" sz="1800" dirty="0">
                <a:solidFill>
                  <a:srgbClr val="444444"/>
                </a:solidFill>
                <a:effectLst/>
                <a:highlight>
                  <a:srgbClr val="FFFFFF"/>
                </a:highlight>
                <a:latin typeface="Arial" panose="020B0604020202020204" pitchFamily="34" charset="0"/>
                <a:ea typeface="Times New Roman" panose="02020603050405020304" pitchFamily="18" charset="0"/>
              </a:rPr>
              <a:t>, </a:t>
            </a:r>
            <a:r>
              <a:rPr lang="en-US" sz="1800" u="sng" dirty="0">
                <a:solidFill>
                  <a:schemeClr val="accent1"/>
                </a:solidFill>
                <a:effectLst/>
                <a:highlight>
                  <a:srgbClr val="FFFFFF"/>
                </a:highlight>
                <a:latin typeface="Arial" panose="020B0604020202020204" pitchFamily="34" charset="0"/>
                <a:ea typeface="Times New Roman" panose="02020603050405020304" pitchFamily="18" charset="0"/>
              </a:rPr>
              <a:t>karadimas.i@e-arsakeio.gr</a:t>
            </a:r>
            <a:endParaRPr lang="el-GR" sz="1800" u="sng" dirty="0">
              <a:solidFill>
                <a:schemeClr val="accent1"/>
              </a:solidFill>
              <a:effectLst/>
              <a:highlight>
                <a:srgbClr val="FFFFFF"/>
              </a:highlight>
              <a:latin typeface="Arial" panose="020B0604020202020204" pitchFamily="34" charset="0"/>
              <a:ea typeface="Times New Roman" panose="02020603050405020304" pitchFamily="18" charset="0"/>
            </a:endParaRPr>
          </a:p>
          <a:p>
            <a:pPr algn="ctr"/>
            <a:r>
              <a:rPr lang="en-US" sz="1800" b="1" dirty="0">
                <a:solidFill>
                  <a:srgbClr val="444444"/>
                </a:solidFill>
                <a:effectLst/>
                <a:highlight>
                  <a:srgbClr val="FFFFFF"/>
                </a:highlight>
                <a:latin typeface="Arial" panose="020B0604020202020204" pitchFamily="34" charset="0"/>
                <a:ea typeface="Times New Roman" panose="02020603050405020304" pitchFamily="18" charset="0"/>
              </a:rPr>
              <a:t>Andreas Giannakopoulos</a:t>
            </a:r>
            <a:r>
              <a:rPr lang="en-US" sz="1800" dirty="0">
                <a:solidFill>
                  <a:srgbClr val="444444"/>
                </a:solidFill>
                <a:effectLst/>
                <a:highlight>
                  <a:srgbClr val="FFFFFF"/>
                </a:highlight>
                <a:latin typeface="Arial" panose="020B0604020202020204" pitchFamily="34" charset="0"/>
                <a:ea typeface="Times New Roman" panose="02020603050405020304" pitchFamily="18" charset="0"/>
              </a:rPr>
              <a:t>, </a:t>
            </a:r>
            <a:r>
              <a:rPr lang="en-US" sz="1800" u="sng" dirty="0">
                <a:solidFill>
                  <a:schemeClr val="accent1"/>
                </a:solidFill>
                <a:highlight>
                  <a:srgbClr val="FFFFFF"/>
                </a:highlight>
                <a:latin typeface="Arial" panose="020B0604020202020204" pitchFamily="34" charset="0"/>
                <a:ea typeface="Times New Roman" panose="02020603050405020304" pitchFamily="18" charset="0"/>
              </a:rPr>
              <a:t>giannakopoulos.a@e-arsakeio.gr</a:t>
            </a:r>
            <a:r>
              <a:rPr lang="el-GR" sz="1800" u="sng" dirty="0">
                <a:solidFill>
                  <a:schemeClr val="accent1"/>
                </a:solidFill>
                <a:highlight>
                  <a:srgbClr val="FFFFFF"/>
                </a:highlight>
                <a:latin typeface="Arial" panose="020B0604020202020204" pitchFamily="34" charset="0"/>
                <a:ea typeface="Times New Roman" panose="02020603050405020304" pitchFamily="18" charset="0"/>
              </a:rPr>
              <a:t> </a:t>
            </a:r>
            <a:endParaRPr lang="el-GR" sz="1800" u="sng" dirty="0">
              <a:solidFill>
                <a:schemeClr val="accent1"/>
              </a:solidFill>
              <a:effectLst/>
              <a:highlight>
                <a:srgbClr val="FFFFFF"/>
              </a:highlight>
              <a:latin typeface="Times New Roman" panose="02020603050405020304" pitchFamily="18" charset="0"/>
              <a:ea typeface="Times New Roman" panose="02020603050405020304" pitchFamily="18" charset="0"/>
            </a:endParaRPr>
          </a:p>
          <a:p>
            <a:endParaRPr lang="el-GR" dirty="0"/>
          </a:p>
        </p:txBody>
      </p:sp>
      <p:pic>
        <p:nvPicPr>
          <p:cNvPr id="4" name="Εικόνα 3"/>
          <p:cNvPicPr>
            <a:picLocks noChangeAspect="1"/>
          </p:cNvPicPr>
          <p:nvPr/>
        </p:nvPicPr>
        <p:blipFill>
          <a:blip r:embed="rId3"/>
          <a:stretch>
            <a:fillRect/>
          </a:stretch>
        </p:blipFill>
        <p:spPr>
          <a:xfrm>
            <a:off x="901700" y="324733"/>
            <a:ext cx="10375900" cy="1099255"/>
          </a:xfrm>
          <a:prstGeom prst="rect">
            <a:avLst/>
          </a:prstGeom>
        </p:spPr>
      </p:pic>
      <p:pic>
        <p:nvPicPr>
          <p:cNvPr id="7" name="Εικόνα 6">
            <a:extLst>
              <a:ext uri="{FF2B5EF4-FFF2-40B4-BE49-F238E27FC236}">
                <a16:creationId xmlns:a16="http://schemas.microsoft.com/office/drawing/2014/main" id="{E0F34CC7-4ACA-625C-F6C3-A0B3AB507D20}"/>
              </a:ext>
            </a:extLst>
          </p:cNvPr>
          <p:cNvPicPr>
            <a:picLocks noChangeAspect="1"/>
          </p:cNvPicPr>
          <p:nvPr/>
        </p:nvPicPr>
        <p:blipFill>
          <a:blip r:embed="rId4"/>
          <a:stretch>
            <a:fillRect/>
          </a:stretch>
        </p:blipFill>
        <p:spPr>
          <a:xfrm>
            <a:off x="5482378" y="2867560"/>
            <a:ext cx="1214543" cy="1122879"/>
          </a:xfrm>
          <a:prstGeom prst="rect">
            <a:avLst/>
          </a:prstGeom>
        </p:spPr>
      </p:pic>
      <p:sp>
        <p:nvSpPr>
          <p:cNvPr id="6" name="TextBox 5">
            <a:extLst>
              <a:ext uri="{FF2B5EF4-FFF2-40B4-BE49-F238E27FC236}">
                <a16:creationId xmlns:a16="http://schemas.microsoft.com/office/drawing/2014/main" id="{C9C9EC7F-E1A7-4661-8E3B-2E5C0B4C1382}"/>
              </a:ext>
            </a:extLst>
          </p:cNvPr>
          <p:cNvSpPr txBox="1"/>
          <p:nvPr/>
        </p:nvSpPr>
        <p:spPr>
          <a:xfrm>
            <a:off x="3212063" y="3973522"/>
            <a:ext cx="6097554" cy="369332"/>
          </a:xfrm>
          <a:prstGeom prst="rect">
            <a:avLst/>
          </a:prstGeom>
          <a:noFill/>
        </p:spPr>
        <p:txBody>
          <a:bodyPr wrap="square">
            <a:spAutoFit/>
          </a:bodyPr>
          <a:lstStyle/>
          <a:p>
            <a:pPr algn="ctr"/>
            <a:r>
              <a:rPr lang="en-US" sz="1800" i="1" dirty="0">
                <a:solidFill>
                  <a:srgbClr val="444444"/>
                </a:solidFill>
                <a:effectLst/>
                <a:highlight>
                  <a:srgbClr val="FFFFFF"/>
                </a:highlight>
                <a:latin typeface="Arial" panose="020B0604020202020204" pitchFamily="34" charset="0"/>
                <a:ea typeface="Times New Roman" panose="02020603050405020304" pitchFamily="18" charset="0"/>
              </a:rPr>
              <a:t>Arsakeio Lyceum of Patras (Greece)</a:t>
            </a:r>
            <a:endParaRPr lang="el-GR"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63462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DB57BCEE-8BC7-7B34-E96B-767CCA8B01A3}"/>
              </a:ext>
            </a:extLst>
          </p:cNvPr>
          <p:cNvPicPr>
            <a:picLocks noChangeAspect="1"/>
          </p:cNvPicPr>
          <p:nvPr/>
        </p:nvPicPr>
        <p:blipFill>
          <a:blip r:embed="rId2"/>
          <a:stretch>
            <a:fillRect/>
          </a:stretch>
        </p:blipFill>
        <p:spPr>
          <a:xfrm>
            <a:off x="3080898" y="230568"/>
            <a:ext cx="4462659" cy="499915"/>
          </a:xfrm>
          <a:prstGeom prst="rect">
            <a:avLst/>
          </a:prstGeom>
        </p:spPr>
      </p:pic>
      <p:sp>
        <p:nvSpPr>
          <p:cNvPr id="4" name="TextBox 3">
            <a:extLst>
              <a:ext uri="{FF2B5EF4-FFF2-40B4-BE49-F238E27FC236}">
                <a16:creationId xmlns:a16="http://schemas.microsoft.com/office/drawing/2014/main" id="{967C48DD-2B61-D818-4460-07D483B3FDA0}"/>
              </a:ext>
            </a:extLst>
          </p:cNvPr>
          <p:cNvSpPr txBox="1"/>
          <p:nvPr/>
        </p:nvSpPr>
        <p:spPr>
          <a:xfrm>
            <a:off x="961053" y="641980"/>
            <a:ext cx="10384971" cy="2308324"/>
          </a:xfrm>
          <a:prstGeom prst="rect">
            <a:avLst/>
          </a:prstGeom>
          <a:noFill/>
        </p:spPr>
        <p:txBody>
          <a:bodyPr wrap="square">
            <a:spAutoFit/>
          </a:bodyPr>
          <a:lstStyle/>
          <a:p>
            <a:pPr algn="just"/>
            <a:r>
              <a:rPr lang="en-US" dirty="0"/>
              <a:t>These are just a few of the many steps that can be taken immediately to make schools more sustainable. </a:t>
            </a:r>
          </a:p>
          <a:p>
            <a:pPr algn="just"/>
            <a:endParaRPr lang="en-US" dirty="0"/>
          </a:p>
          <a:p>
            <a:pPr algn="just"/>
            <a:r>
              <a:rPr lang="en-US" dirty="0"/>
              <a:t>These suggestions are simple, resource-efficient, and likely to receive support from parents. Teaching children sustainable practices from a young age will help future adults make more conscious and environmentally aware decisions.</a:t>
            </a:r>
          </a:p>
          <a:p>
            <a:endParaRPr lang="en-US" dirty="0"/>
          </a:p>
          <a:p>
            <a:pPr algn="just"/>
            <a:r>
              <a:rPr lang="en-US" dirty="0"/>
              <a:t>Encourage and inspire your students to adopt a more sustainable lifestyle and to take action against climate change.</a:t>
            </a:r>
          </a:p>
        </p:txBody>
      </p:sp>
      <p:pic>
        <p:nvPicPr>
          <p:cNvPr id="6" name="Εικόνα 5">
            <a:extLst>
              <a:ext uri="{FF2B5EF4-FFF2-40B4-BE49-F238E27FC236}">
                <a16:creationId xmlns:a16="http://schemas.microsoft.com/office/drawing/2014/main" id="{9849D8CD-5807-5B61-A61A-7E98095CC7F4}"/>
              </a:ext>
            </a:extLst>
          </p:cNvPr>
          <p:cNvPicPr>
            <a:picLocks noChangeAspect="1"/>
          </p:cNvPicPr>
          <p:nvPr/>
        </p:nvPicPr>
        <p:blipFill>
          <a:blip r:embed="rId3"/>
          <a:stretch>
            <a:fillRect/>
          </a:stretch>
        </p:blipFill>
        <p:spPr>
          <a:xfrm>
            <a:off x="2957772" y="2950304"/>
            <a:ext cx="5805717" cy="3265716"/>
          </a:xfrm>
          <a:prstGeom prst="rect">
            <a:avLst/>
          </a:prstGeom>
        </p:spPr>
      </p:pic>
      <p:sp>
        <p:nvSpPr>
          <p:cNvPr id="8" name="TextBox 7">
            <a:extLst>
              <a:ext uri="{FF2B5EF4-FFF2-40B4-BE49-F238E27FC236}">
                <a16:creationId xmlns:a16="http://schemas.microsoft.com/office/drawing/2014/main" id="{45CF80B3-B018-7FE2-408A-9BDA19D45FD2}"/>
              </a:ext>
            </a:extLst>
          </p:cNvPr>
          <p:cNvSpPr txBox="1"/>
          <p:nvPr/>
        </p:nvSpPr>
        <p:spPr>
          <a:xfrm>
            <a:off x="3609391" y="6216020"/>
            <a:ext cx="6861110" cy="276999"/>
          </a:xfrm>
          <a:prstGeom prst="rect">
            <a:avLst/>
          </a:prstGeom>
          <a:noFill/>
        </p:spPr>
        <p:txBody>
          <a:bodyPr wrap="square">
            <a:spAutoFit/>
          </a:bodyPr>
          <a:lstStyle/>
          <a:p>
            <a:r>
              <a:rPr lang="en-US" sz="1200" dirty="0">
                <a:hlinkClick r:id="rId4"/>
              </a:rPr>
              <a:t>https://images.app.goo.gl/9UYQEiNEhEoATqTcA</a:t>
            </a:r>
            <a:r>
              <a:rPr lang="en-US" sz="1200" dirty="0"/>
              <a:t> [Accessed 10/6/2024]</a:t>
            </a:r>
            <a:endParaRPr lang="el-GR" sz="1200" dirty="0"/>
          </a:p>
        </p:txBody>
      </p:sp>
    </p:spTree>
    <p:extLst>
      <p:ext uri="{BB962C8B-B14F-4D97-AF65-F5344CB8AC3E}">
        <p14:creationId xmlns:p14="http://schemas.microsoft.com/office/powerpoint/2010/main" val="4051512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10B391-481C-2CC8-DFAA-9C14213F1573}"/>
              </a:ext>
            </a:extLst>
          </p:cNvPr>
          <p:cNvSpPr txBox="1"/>
          <p:nvPr/>
        </p:nvSpPr>
        <p:spPr>
          <a:xfrm>
            <a:off x="690466" y="345233"/>
            <a:ext cx="11159412" cy="646331"/>
          </a:xfrm>
          <a:prstGeom prst="rect">
            <a:avLst/>
          </a:prstGeom>
          <a:noFill/>
        </p:spPr>
        <p:txBody>
          <a:bodyPr wrap="square" rtlCol="0">
            <a:spAutoFit/>
          </a:bodyPr>
          <a:lstStyle/>
          <a:p>
            <a:r>
              <a:rPr lang="en-US" sz="3600" dirty="0"/>
              <a:t>Sustainability team members of Arsakeio School of Patras  </a:t>
            </a:r>
            <a:endParaRPr lang="el-GR" sz="3600" dirty="0"/>
          </a:p>
        </p:txBody>
      </p:sp>
      <p:pic>
        <p:nvPicPr>
          <p:cNvPr id="6" name="Εικόνα 5">
            <a:extLst>
              <a:ext uri="{FF2B5EF4-FFF2-40B4-BE49-F238E27FC236}">
                <a16:creationId xmlns:a16="http://schemas.microsoft.com/office/drawing/2014/main" id="{ADA6927B-7279-014F-C087-21D2FA55F636}"/>
              </a:ext>
            </a:extLst>
          </p:cNvPr>
          <p:cNvPicPr>
            <a:picLocks noChangeAspect="1"/>
          </p:cNvPicPr>
          <p:nvPr/>
        </p:nvPicPr>
        <p:blipFill>
          <a:blip r:embed="rId2"/>
          <a:stretch>
            <a:fillRect/>
          </a:stretch>
        </p:blipFill>
        <p:spPr>
          <a:xfrm>
            <a:off x="5675299" y="2437697"/>
            <a:ext cx="1189745" cy="1659094"/>
          </a:xfrm>
          <a:prstGeom prst="rect">
            <a:avLst/>
          </a:prstGeom>
        </p:spPr>
      </p:pic>
      <p:pic>
        <p:nvPicPr>
          <p:cNvPr id="10" name="Εικόνα 9">
            <a:extLst>
              <a:ext uri="{FF2B5EF4-FFF2-40B4-BE49-F238E27FC236}">
                <a16:creationId xmlns:a16="http://schemas.microsoft.com/office/drawing/2014/main" id="{D6C8A0C2-18D5-FDB4-58FC-95A8FB379550}"/>
              </a:ext>
            </a:extLst>
          </p:cNvPr>
          <p:cNvPicPr>
            <a:picLocks noChangeAspect="1"/>
          </p:cNvPicPr>
          <p:nvPr/>
        </p:nvPicPr>
        <p:blipFill>
          <a:blip r:embed="rId3"/>
          <a:stretch>
            <a:fillRect/>
          </a:stretch>
        </p:blipFill>
        <p:spPr>
          <a:xfrm>
            <a:off x="1126972" y="2419208"/>
            <a:ext cx="1190791" cy="1733792"/>
          </a:xfrm>
          <a:prstGeom prst="rect">
            <a:avLst/>
          </a:prstGeom>
        </p:spPr>
      </p:pic>
      <p:pic>
        <p:nvPicPr>
          <p:cNvPr id="14" name="Εικόνα 13">
            <a:extLst>
              <a:ext uri="{FF2B5EF4-FFF2-40B4-BE49-F238E27FC236}">
                <a16:creationId xmlns:a16="http://schemas.microsoft.com/office/drawing/2014/main" id="{C9F55426-9742-2092-4CDD-9AEF62BBE3E0}"/>
              </a:ext>
            </a:extLst>
          </p:cNvPr>
          <p:cNvPicPr>
            <a:picLocks noChangeAspect="1"/>
          </p:cNvPicPr>
          <p:nvPr/>
        </p:nvPicPr>
        <p:blipFill>
          <a:blip r:embed="rId4"/>
          <a:stretch>
            <a:fillRect/>
          </a:stretch>
        </p:blipFill>
        <p:spPr>
          <a:xfrm>
            <a:off x="2691764" y="2419208"/>
            <a:ext cx="1355302" cy="1659094"/>
          </a:xfrm>
          <a:prstGeom prst="rect">
            <a:avLst/>
          </a:prstGeom>
        </p:spPr>
      </p:pic>
      <p:pic>
        <p:nvPicPr>
          <p:cNvPr id="16" name="Εικόνα 15">
            <a:extLst>
              <a:ext uri="{FF2B5EF4-FFF2-40B4-BE49-F238E27FC236}">
                <a16:creationId xmlns:a16="http://schemas.microsoft.com/office/drawing/2014/main" id="{682A45EB-3C7C-0C9F-721D-A4EE3C8DE73E}"/>
              </a:ext>
            </a:extLst>
          </p:cNvPr>
          <p:cNvPicPr>
            <a:picLocks noChangeAspect="1"/>
          </p:cNvPicPr>
          <p:nvPr/>
        </p:nvPicPr>
        <p:blipFill>
          <a:blip r:embed="rId5"/>
          <a:stretch>
            <a:fillRect/>
          </a:stretch>
        </p:blipFill>
        <p:spPr>
          <a:xfrm>
            <a:off x="4401439" y="2456169"/>
            <a:ext cx="998198" cy="1659093"/>
          </a:xfrm>
          <a:prstGeom prst="rect">
            <a:avLst/>
          </a:prstGeom>
        </p:spPr>
      </p:pic>
      <p:pic>
        <p:nvPicPr>
          <p:cNvPr id="18" name="Εικόνα 17">
            <a:extLst>
              <a:ext uri="{FF2B5EF4-FFF2-40B4-BE49-F238E27FC236}">
                <a16:creationId xmlns:a16="http://schemas.microsoft.com/office/drawing/2014/main" id="{D7CE2E1F-1634-8D26-656E-7DE45626BC3E}"/>
              </a:ext>
            </a:extLst>
          </p:cNvPr>
          <p:cNvPicPr>
            <a:picLocks noChangeAspect="1"/>
          </p:cNvPicPr>
          <p:nvPr/>
        </p:nvPicPr>
        <p:blipFill>
          <a:blip r:embed="rId6"/>
          <a:stretch>
            <a:fillRect/>
          </a:stretch>
        </p:blipFill>
        <p:spPr>
          <a:xfrm>
            <a:off x="7131672" y="2419208"/>
            <a:ext cx="1102107" cy="1663180"/>
          </a:xfrm>
          <a:prstGeom prst="rect">
            <a:avLst/>
          </a:prstGeom>
        </p:spPr>
      </p:pic>
      <p:pic>
        <p:nvPicPr>
          <p:cNvPr id="20" name="Εικόνα 19">
            <a:extLst>
              <a:ext uri="{FF2B5EF4-FFF2-40B4-BE49-F238E27FC236}">
                <a16:creationId xmlns:a16="http://schemas.microsoft.com/office/drawing/2014/main" id="{B180F594-BEFB-303B-7EFE-112A23781169}"/>
              </a:ext>
            </a:extLst>
          </p:cNvPr>
          <p:cNvPicPr>
            <a:picLocks noChangeAspect="1"/>
          </p:cNvPicPr>
          <p:nvPr/>
        </p:nvPicPr>
        <p:blipFill>
          <a:blip r:embed="rId7"/>
          <a:stretch>
            <a:fillRect/>
          </a:stretch>
        </p:blipFill>
        <p:spPr>
          <a:xfrm>
            <a:off x="8574192" y="2419208"/>
            <a:ext cx="1189745" cy="1731504"/>
          </a:xfrm>
          <a:prstGeom prst="rect">
            <a:avLst/>
          </a:prstGeom>
        </p:spPr>
      </p:pic>
      <p:pic>
        <p:nvPicPr>
          <p:cNvPr id="22" name="Εικόνα 21">
            <a:extLst>
              <a:ext uri="{FF2B5EF4-FFF2-40B4-BE49-F238E27FC236}">
                <a16:creationId xmlns:a16="http://schemas.microsoft.com/office/drawing/2014/main" id="{1F140ADB-FC63-041B-7240-D22E472733CB}"/>
              </a:ext>
            </a:extLst>
          </p:cNvPr>
          <p:cNvPicPr>
            <a:picLocks noChangeAspect="1"/>
          </p:cNvPicPr>
          <p:nvPr/>
        </p:nvPicPr>
        <p:blipFill>
          <a:blip r:embed="rId8"/>
          <a:stretch>
            <a:fillRect/>
          </a:stretch>
        </p:blipFill>
        <p:spPr>
          <a:xfrm>
            <a:off x="10039599" y="2456169"/>
            <a:ext cx="1467055" cy="1657581"/>
          </a:xfrm>
          <a:prstGeom prst="rect">
            <a:avLst/>
          </a:prstGeom>
        </p:spPr>
      </p:pic>
      <p:sp>
        <p:nvSpPr>
          <p:cNvPr id="24" name="TextBox 23">
            <a:extLst>
              <a:ext uri="{FF2B5EF4-FFF2-40B4-BE49-F238E27FC236}">
                <a16:creationId xmlns:a16="http://schemas.microsoft.com/office/drawing/2014/main" id="{C1E11581-2EA9-B820-5C83-62E9B7478A50}"/>
              </a:ext>
            </a:extLst>
          </p:cNvPr>
          <p:cNvSpPr txBox="1"/>
          <p:nvPr/>
        </p:nvSpPr>
        <p:spPr>
          <a:xfrm>
            <a:off x="3369415" y="4961166"/>
            <a:ext cx="6097554" cy="584775"/>
          </a:xfrm>
          <a:prstGeom prst="rect">
            <a:avLst/>
          </a:prstGeom>
          <a:noFill/>
        </p:spPr>
        <p:txBody>
          <a:bodyPr wrap="square">
            <a:spAutoFit/>
          </a:bodyPr>
          <a:lstStyle/>
          <a:p>
            <a:r>
              <a:rPr lang="en-US" sz="3200" dirty="0"/>
              <a:t>"Many hands make light work"</a:t>
            </a:r>
            <a:endParaRPr lang="el-GR" sz="3200" dirty="0"/>
          </a:p>
        </p:txBody>
      </p:sp>
    </p:spTree>
    <p:extLst>
      <p:ext uri="{BB962C8B-B14F-4D97-AF65-F5344CB8AC3E}">
        <p14:creationId xmlns:p14="http://schemas.microsoft.com/office/powerpoint/2010/main" val="2032110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AA1496-A30A-51C4-72C2-196BE4785D9F}"/>
              </a:ext>
            </a:extLst>
          </p:cNvPr>
          <p:cNvSpPr txBox="1"/>
          <p:nvPr/>
        </p:nvSpPr>
        <p:spPr>
          <a:xfrm>
            <a:off x="205273" y="4281691"/>
            <a:ext cx="11625943" cy="1754326"/>
          </a:xfrm>
          <a:prstGeom prst="rect">
            <a:avLst/>
          </a:prstGeom>
          <a:noFill/>
        </p:spPr>
        <p:txBody>
          <a:bodyPr wrap="square" rtlCol="0">
            <a:spAutoFit/>
          </a:bodyPr>
          <a:lstStyle/>
          <a:p>
            <a:r>
              <a:rPr lang="en-US" b="1" u="sng" dirty="0"/>
              <a:t>For further information about our school </a:t>
            </a:r>
            <a:r>
              <a:rPr lang="el-GR" b="1" u="sng" dirty="0"/>
              <a:t>: </a:t>
            </a:r>
            <a:endParaRPr lang="en-US" b="1" u="sng" dirty="0"/>
          </a:p>
          <a:p>
            <a:r>
              <a:rPr lang="en-US" dirty="0"/>
              <a:t>Visit our website (in Greek) : </a:t>
            </a:r>
            <a:r>
              <a:rPr lang="en-US" dirty="0">
                <a:hlinkClick r:id="rId2"/>
              </a:rPr>
              <a:t>https://www.arsakeio.gr/gr/patra/patra-high-school</a:t>
            </a:r>
            <a:r>
              <a:rPr lang="el-GR" dirty="0"/>
              <a:t> </a:t>
            </a:r>
            <a:endParaRPr lang="en-US" dirty="0"/>
          </a:p>
          <a:p>
            <a:r>
              <a:rPr lang="en-US" dirty="0"/>
              <a:t>Visit our </a:t>
            </a:r>
            <a:r>
              <a:rPr lang="en-US" dirty="0" err="1"/>
              <a:t>facebook</a:t>
            </a:r>
            <a:r>
              <a:rPr lang="en-US" dirty="0"/>
              <a:t> profile</a:t>
            </a:r>
            <a:r>
              <a:rPr lang="el-GR" dirty="0"/>
              <a:t> (</a:t>
            </a:r>
            <a:r>
              <a:rPr lang="en-US" dirty="0"/>
              <a:t>in Greek) </a:t>
            </a:r>
            <a:r>
              <a:rPr lang="el-GR" dirty="0"/>
              <a:t>: </a:t>
            </a:r>
            <a:r>
              <a:rPr lang="en-US" dirty="0">
                <a:hlinkClick r:id="rId3"/>
              </a:rPr>
              <a:t>https://www.facebook.com/ArsakeioPatras/</a:t>
            </a:r>
            <a:endParaRPr lang="en-US" dirty="0"/>
          </a:p>
          <a:p>
            <a:pPr algn="l" rtl="0" fontAlgn="base"/>
            <a:r>
              <a:rPr lang="en-US" dirty="0"/>
              <a:t>Visit our Instagram profile (in Greek) </a:t>
            </a:r>
            <a:r>
              <a:rPr lang="el-GR" dirty="0"/>
              <a:t>: </a:t>
            </a:r>
            <a:r>
              <a:rPr lang="en-US" b="0" i="0" dirty="0">
                <a:solidFill>
                  <a:srgbClr val="000000"/>
                </a:solidFill>
                <a:effectLst/>
                <a:latin typeface="Segoe UI Web (West European)"/>
                <a:hlinkClick r:id="rId4"/>
              </a:rPr>
              <a:t>https://www.instagram.com/arsakeio_patras?igsh=OGdjMHRqeHVsMXEy</a:t>
            </a:r>
            <a:endParaRPr lang="en-US" b="0" i="0" dirty="0">
              <a:solidFill>
                <a:srgbClr val="000000"/>
              </a:solidFill>
              <a:effectLst/>
              <a:latin typeface="Segoe UI Web (West European)"/>
            </a:endParaRPr>
          </a:p>
          <a:p>
            <a:br>
              <a:rPr lang="en-US" b="0" i="0" dirty="0">
                <a:solidFill>
                  <a:srgbClr val="000000"/>
                </a:solidFill>
                <a:effectLst/>
                <a:latin typeface="Segoe UI Web (West European)"/>
              </a:rPr>
            </a:br>
            <a:r>
              <a:rPr lang="el-GR" dirty="0"/>
              <a:t> </a:t>
            </a:r>
            <a:r>
              <a:rPr lang="en-US" dirty="0"/>
              <a:t> </a:t>
            </a:r>
            <a:endParaRPr lang="el-GR" dirty="0"/>
          </a:p>
        </p:txBody>
      </p:sp>
      <p:sp>
        <p:nvSpPr>
          <p:cNvPr id="4" name="TextBox 3">
            <a:extLst>
              <a:ext uri="{FF2B5EF4-FFF2-40B4-BE49-F238E27FC236}">
                <a16:creationId xmlns:a16="http://schemas.microsoft.com/office/drawing/2014/main" id="{1EEFB0DE-F416-81AA-47F9-610E182B4265}"/>
              </a:ext>
            </a:extLst>
          </p:cNvPr>
          <p:cNvSpPr txBox="1"/>
          <p:nvPr/>
        </p:nvSpPr>
        <p:spPr>
          <a:xfrm>
            <a:off x="1236536" y="5310950"/>
            <a:ext cx="9745595" cy="1200329"/>
          </a:xfrm>
          <a:prstGeom prst="rect">
            <a:avLst/>
          </a:prstGeom>
          <a:noFill/>
        </p:spPr>
        <p:txBody>
          <a:bodyPr wrap="square" rtlCol="0">
            <a:spAutoFit/>
          </a:bodyPr>
          <a:lstStyle/>
          <a:p>
            <a:r>
              <a:rPr lang="en-US" b="1" u="sng" dirty="0"/>
              <a:t>For further collaboration :</a:t>
            </a:r>
          </a:p>
          <a:p>
            <a:r>
              <a:rPr lang="en-US" dirty="0">
                <a:hlinkClick r:id="rId5"/>
              </a:rPr>
              <a:t>lyk-p@arsakeio.gr</a:t>
            </a:r>
            <a:r>
              <a:rPr lang="en-US" dirty="0"/>
              <a:t> </a:t>
            </a:r>
            <a:r>
              <a:rPr lang="en-US" b="1" dirty="0"/>
              <a:t> </a:t>
            </a:r>
          </a:p>
          <a:p>
            <a:endParaRPr lang="en-US" dirty="0"/>
          </a:p>
          <a:p>
            <a:r>
              <a:rPr lang="en-US" dirty="0">
                <a:hlinkClick r:id="rId6"/>
              </a:rPr>
              <a:t>giannakopoulos.n@e-arsakeio.gr</a:t>
            </a:r>
            <a:r>
              <a:rPr lang="en-US" dirty="0"/>
              <a:t> </a:t>
            </a:r>
            <a:endParaRPr lang="el-GR" dirty="0"/>
          </a:p>
        </p:txBody>
      </p:sp>
      <p:pic>
        <p:nvPicPr>
          <p:cNvPr id="5" name="Εικόνα 4">
            <a:extLst>
              <a:ext uri="{FF2B5EF4-FFF2-40B4-BE49-F238E27FC236}">
                <a16:creationId xmlns:a16="http://schemas.microsoft.com/office/drawing/2014/main" id="{DCE843E2-9EED-A86E-A547-77D412FD0EC7}"/>
              </a:ext>
            </a:extLst>
          </p:cNvPr>
          <p:cNvPicPr>
            <a:picLocks noChangeAspect="1"/>
          </p:cNvPicPr>
          <p:nvPr/>
        </p:nvPicPr>
        <p:blipFill>
          <a:blip r:embed="rId7"/>
          <a:stretch>
            <a:fillRect/>
          </a:stretch>
        </p:blipFill>
        <p:spPr>
          <a:xfrm>
            <a:off x="8026721" y="455568"/>
            <a:ext cx="3603048" cy="2426418"/>
          </a:xfrm>
          <a:prstGeom prst="rect">
            <a:avLst/>
          </a:prstGeom>
        </p:spPr>
      </p:pic>
      <p:sp>
        <p:nvSpPr>
          <p:cNvPr id="7" name="TextBox 6">
            <a:extLst>
              <a:ext uri="{FF2B5EF4-FFF2-40B4-BE49-F238E27FC236}">
                <a16:creationId xmlns:a16="http://schemas.microsoft.com/office/drawing/2014/main" id="{69201D45-28CC-4966-9B3A-A6C444DA4D30}"/>
              </a:ext>
            </a:extLst>
          </p:cNvPr>
          <p:cNvSpPr txBox="1"/>
          <p:nvPr/>
        </p:nvSpPr>
        <p:spPr>
          <a:xfrm>
            <a:off x="1175657" y="270902"/>
            <a:ext cx="6683049" cy="369332"/>
          </a:xfrm>
          <a:prstGeom prst="rect">
            <a:avLst/>
          </a:prstGeom>
          <a:noFill/>
        </p:spPr>
        <p:txBody>
          <a:bodyPr wrap="square">
            <a:spAutoFit/>
          </a:bodyPr>
          <a:lstStyle/>
          <a:p>
            <a:r>
              <a:rPr lang="en-US" dirty="0"/>
              <a:t>"Distinctions from Greek sustainability nonprofit organizations"</a:t>
            </a:r>
            <a:endParaRPr lang="el-GR" dirty="0"/>
          </a:p>
        </p:txBody>
      </p:sp>
      <p:pic>
        <p:nvPicPr>
          <p:cNvPr id="9" name="Εικόνα 8">
            <a:extLst>
              <a:ext uri="{FF2B5EF4-FFF2-40B4-BE49-F238E27FC236}">
                <a16:creationId xmlns:a16="http://schemas.microsoft.com/office/drawing/2014/main" id="{957C253B-2A4D-DD36-EAF9-A82EA2643741}"/>
              </a:ext>
            </a:extLst>
          </p:cNvPr>
          <p:cNvPicPr>
            <a:picLocks noChangeAspect="1"/>
          </p:cNvPicPr>
          <p:nvPr/>
        </p:nvPicPr>
        <p:blipFill>
          <a:blip r:embed="rId8"/>
          <a:stretch>
            <a:fillRect/>
          </a:stretch>
        </p:blipFill>
        <p:spPr>
          <a:xfrm>
            <a:off x="1236536" y="780079"/>
            <a:ext cx="4859464" cy="3260076"/>
          </a:xfrm>
          <a:prstGeom prst="rect">
            <a:avLst/>
          </a:prstGeom>
        </p:spPr>
      </p:pic>
      <p:sp>
        <p:nvSpPr>
          <p:cNvPr id="10" name="TextBox 9">
            <a:extLst>
              <a:ext uri="{FF2B5EF4-FFF2-40B4-BE49-F238E27FC236}">
                <a16:creationId xmlns:a16="http://schemas.microsoft.com/office/drawing/2014/main" id="{957D749A-AAD1-F2CF-7F9F-0A44D432F488}"/>
              </a:ext>
            </a:extLst>
          </p:cNvPr>
          <p:cNvSpPr txBox="1"/>
          <p:nvPr/>
        </p:nvSpPr>
        <p:spPr>
          <a:xfrm>
            <a:off x="5934268" y="5680281"/>
            <a:ext cx="6456783" cy="461665"/>
          </a:xfrm>
          <a:prstGeom prst="rect">
            <a:avLst/>
          </a:prstGeom>
          <a:noFill/>
        </p:spPr>
        <p:txBody>
          <a:bodyPr wrap="square" rtlCol="0">
            <a:spAutoFit/>
          </a:bodyPr>
          <a:lstStyle/>
          <a:p>
            <a:r>
              <a:rPr lang="el-GR" sz="2400" dirty="0"/>
              <a:t>Τ</a:t>
            </a:r>
            <a:r>
              <a:rPr lang="en-US" sz="2400" dirty="0"/>
              <a:t>hank you very much for your attention!!!</a:t>
            </a:r>
            <a:endParaRPr lang="el-GR" sz="2400" dirty="0"/>
          </a:p>
        </p:txBody>
      </p:sp>
    </p:spTree>
    <p:extLst>
      <p:ext uri="{BB962C8B-B14F-4D97-AF65-F5344CB8AC3E}">
        <p14:creationId xmlns:p14="http://schemas.microsoft.com/office/powerpoint/2010/main" val="1949588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99523" y="2650583"/>
            <a:ext cx="1866601" cy="400110"/>
          </a:xfrm>
          <a:prstGeom prst="rect">
            <a:avLst/>
          </a:prstGeom>
        </p:spPr>
        <p:txBody>
          <a:bodyPr wrap="none">
            <a:spAutoFit/>
          </a:bodyPr>
          <a:lstStyle/>
          <a:p>
            <a:r>
              <a:rPr lang="en-GB" sz="2000" b="1" dirty="0"/>
              <a:t>INTRODUCTION</a:t>
            </a:r>
            <a:endParaRPr lang="el-GR" sz="2000" b="1" dirty="0"/>
          </a:p>
        </p:txBody>
      </p:sp>
      <p:sp>
        <p:nvSpPr>
          <p:cNvPr id="3" name="Ορθογώνιο 2"/>
          <p:cNvSpPr/>
          <p:nvPr/>
        </p:nvSpPr>
        <p:spPr>
          <a:xfrm>
            <a:off x="-526644" y="3050693"/>
            <a:ext cx="6165444" cy="369332"/>
          </a:xfrm>
          <a:prstGeom prst="rect">
            <a:avLst/>
          </a:prstGeom>
        </p:spPr>
        <p:txBody>
          <a:bodyPr wrap="square">
            <a:spAutoFit/>
          </a:bodyPr>
          <a:lstStyle/>
          <a:p>
            <a:pPr marL="900430" marR="900430" algn="just">
              <a:spcBef>
                <a:spcPts val="250"/>
              </a:spcBef>
              <a:spcAft>
                <a:spcPts val="250"/>
              </a:spcAft>
            </a:pPr>
            <a:r>
              <a:rPr lang="it-IT" b="1" cap="all" dirty="0">
                <a:solidFill>
                  <a:srgbClr val="0D0D0D"/>
                </a:solidFill>
                <a:latin typeface="Arial" panose="020B0604020202020204" pitchFamily="34" charset="0"/>
                <a:ea typeface="Times New Roman" panose="02020603050405020304" pitchFamily="18" charset="0"/>
              </a:rPr>
              <a:t>Necessity – Objectives</a:t>
            </a:r>
            <a:endParaRPr lang="el-GR" sz="2800" b="1" dirty="0">
              <a:effectLst/>
              <a:latin typeface="Times New Roman" panose="02020603050405020304" pitchFamily="18" charset="0"/>
              <a:ea typeface="Times New Roman" panose="02020603050405020304" pitchFamily="18" charset="0"/>
            </a:endParaRPr>
          </a:p>
        </p:txBody>
      </p:sp>
      <p:sp>
        <p:nvSpPr>
          <p:cNvPr id="4" name="Ορθογώνιο 3"/>
          <p:cNvSpPr/>
          <p:nvPr/>
        </p:nvSpPr>
        <p:spPr>
          <a:xfrm>
            <a:off x="-526644" y="3460734"/>
            <a:ext cx="7029976" cy="369332"/>
          </a:xfrm>
          <a:prstGeom prst="rect">
            <a:avLst/>
          </a:prstGeom>
        </p:spPr>
        <p:txBody>
          <a:bodyPr wrap="square">
            <a:spAutoFit/>
          </a:bodyPr>
          <a:lstStyle/>
          <a:p>
            <a:pPr marL="900430" marR="900430" algn="just">
              <a:spcBef>
                <a:spcPts val="250"/>
              </a:spcBef>
              <a:spcAft>
                <a:spcPts val="250"/>
              </a:spcAft>
            </a:pPr>
            <a:r>
              <a:rPr lang="it-IT" b="1" cap="all" dirty="0">
                <a:latin typeface="Arial" panose="020B0604020202020204" pitchFamily="34" charset="0"/>
                <a:ea typeface="Times New Roman" panose="02020603050405020304" pitchFamily="18" charset="0"/>
              </a:rPr>
              <a:t>Actions &amp; Implementation Timeline</a:t>
            </a:r>
            <a:endParaRPr lang="el-GR" sz="2800" b="1" dirty="0">
              <a:effectLst/>
              <a:latin typeface="Times New Roman" panose="02020603050405020304" pitchFamily="18" charset="0"/>
              <a:ea typeface="Times New Roman" panose="02020603050405020304" pitchFamily="18" charset="0"/>
            </a:endParaRPr>
          </a:p>
        </p:txBody>
      </p:sp>
      <p:sp>
        <p:nvSpPr>
          <p:cNvPr id="5" name="Ορθογώνιο 4"/>
          <p:cNvSpPr/>
          <p:nvPr/>
        </p:nvSpPr>
        <p:spPr>
          <a:xfrm>
            <a:off x="-526644" y="3892605"/>
            <a:ext cx="7029976" cy="369332"/>
          </a:xfrm>
          <a:prstGeom prst="rect">
            <a:avLst/>
          </a:prstGeom>
        </p:spPr>
        <p:txBody>
          <a:bodyPr wrap="square">
            <a:spAutoFit/>
          </a:bodyPr>
          <a:lstStyle/>
          <a:p>
            <a:pPr marL="900430" marR="900430" algn="just">
              <a:spcBef>
                <a:spcPts val="250"/>
              </a:spcBef>
              <a:spcAft>
                <a:spcPts val="250"/>
              </a:spcAft>
            </a:pPr>
            <a:r>
              <a:rPr lang="en-US" b="1" cap="all" dirty="0">
                <a:solidFill>
                  <a:srgbClr val="444444"/>
                </a:solidFill>
                <a:latin typeface="Arial" panose="020B0604020202020204" pitchFamily="34" charset="0"/>
                <a:ea typeface="Times New Roman" panose="02020603050405020304" pitchFamily="18" charset="0"/>
              </a:rPr>
              <a:t>Success criteria for the Action </a:t>
            </a:r>
            <a:endParaRPr lang="el-GR" sz="3200" b="1" dirty="0">
              <a:effectLst/>
              <a:latin typeface="Times New Roman" panose="02020603050405020304" pitchFamily="18" charset="0"/>
              <a:ea typeface="Times New Roman" panose="02020603050405020304" pitchFamily="18" charset="0"/>
            </a:endParaRPr>
          </a:p>
        </p:txBody>
      </p:sp>
      <p:sp>
        <p:nvSpPr>
          <p:cNvPr id="6" name="Ορθογώνιο 5"/>
          <p:cNvSpPr/>
          <p:nvPr/>
        </p:nvSpPr>
        <p:spPr>
          <a:xfrm>
            <a:off x="-1423076" y="4603407"/>
            <a:ext cx="9893300" cy="369332"/>
          </a:xfrm>
          <a:prstGeom prst="rect">
            <a:avLst/>
          </a:prstGeom>
        </p:spPr>
        <p:txBody>
          <a:bodyPr wrap="square">
            <a:spAutoFit/>
          </a:bodyPr>
          <a:lstStyle/>
          <a:p>
            <a:pPr marL="900430" marR="900430" indent="900430" algn="just" fontAlgn="base">
              <a:spcAft>
                <a:spcPts val="0"/>
              </a:spcAft>
            </a:pPr>
            <a:r>
              <a:rPr lang="en-US" cap="all" dirty="0">
                <a:solidFill>
                  <a:srgbClr val="404040"/>
                </a:solidFill>
                <a:latin typeface="Arial" panose="020B0604020202020204" pitchFamily="34" charset="0"/>
                <a:ea typeface="Times New Roman" panose="02020603050405020304" pitchFamily="18" charset="0"/>
              </a:rPr>
              <a:t>Promoting biodiversity in school outdoor areas</a:t>
            </a:r>
            <a:endParaRPr lang="el-GR" sz="3200" dirty="0">
              <a:effectLst/>
              <a:latin typeface="Times New Roman" panose="02020603050405020304" pitchFamily="18" charset="0"/>
              <a:ea typeface="Times New Roman" panose="02020603050405020304" pitchFamily="18" charset="0"/>
            </a:endParaRPr>
          </a:p>
        </p:txBody>
      </p:sp>
      <p:sp>
        <p:nvSpPr>
          <p:cNvPr id="7" name="Ορθογώνιο 6"/>
          <p:cNvSpPr/>
          <p:nvPr/>
        </p:nvSpPr>
        <p:spPr>
          <a:xfrm>
            <a:off x="-1423076" y="4986390"/>
            <a:ext cx="13741400" cy="369332"/>
          </a:xfrm>
          <a:prstGeom prst="rect">
            <a:avLst/>
          </a:prstGeom>
        </p:spPr>
        <p:txBody>
          <a:bodyPr wrap="square">
            <a:spAutoFit/>
          </a:bodyPr>
          <a:lstStyle/>
          <a:p>
            <a:pPr marL="900430" marR="900430" indent="900430" algn="just" fontAlgn="base">
              <a:spcAft>
                <a:spcPts val="0"/>
              </a:spcAft>
            </a:pPr>
            <a:r>
              <a:rPr lang="en-US" cap="all" dirty="0">
                <a:solidFill>
                  <a:srgbClr val="0D0D0D"/>
                </a:solidFill>
                <a:latin typeface="Arial" panose="020B0604020202020204" pitchFamily="34" charset="0"/>
                <a:ea typeface="Times New Roman" panose="02020603050405020304" pitchFamily="18" charset="0"/>
              </a:rPr>
              <a:t>Encouraging students to conserve energy and minimize plastic and paper waste</a:t>
            </a:r>
            <a:endParaRPr lang="el-GR" dirty="0">
              <a:effectLst/>
              <a:latin typeface="Times New Roman" panose="02020603050405020304" pitchFamily="18" charset="0"/>
              <a:ea typeface="Times New Roman" panose="02020603050405020304" pitchFamily="18" charset="0"/>
            </a:endParaRPr>
          </a:p>
        </p:txBody>
      </p:sp>
      <p:sp>
        <p:nvSpPr>
          <p:cNvPr id="8" name="Ορθογώνιο 7"/>
          <p:cNvSpPr/>
          <p:nvPr/>
        </p:nvSpPr>
        <p:spPr>
          <a:xfrm>
            <a:off x="-1423076" y="5342662"/>
            <a:ext cx="5942974" cy="369332"/>
          </a:xfrm>
          <a:prstGeom prst="rect">
            <a:avLst/>
          </a:prstGeom>
        </p:spPr>
        <p:txBody>
          <a:bodyPr wrap="none">
            <a:spAutoFit/>
          </a:bodyPr>
          <a:lstStyle/>
          <a:p>
            <a:pPr marL="900430" marR="900430" indent="900430" fontAlgn="base">
              <a:spcAft>
                <a:spcPts val="0"/>
              </a:spcAft>
            </a:pPr>
            <a:r>
              <a:rPr lang="en-US" cap="all" dirty="0">
                <a:solidFill>
                  <a:srgbClr val="404040"/>
                </a:solidFill>
                <a:latin typeface="Arial" panose="020B0604020202020204" pitchFamily="34" charset="0"/>
                <a:ea typeface="Times New Roman" panose="02020603050405020304" pitchFamily="18" charset="0"/>
              </a:rPr>
              <a:t>Collect weather data </a:t>
            </a:r>
            <a:endParaRPr lang="el-GR" sz="3200" dirty="0">
              <a:effectLst/>
              <a:latin typeface="Times New Roman" panose="02020603050405020304" pitchFamily="18" charset="0"/>
              <a:ea typeface="Times New Roman" panose="02020603050405020304" pitchFamily="18" charset="0"/>
            </a:endParaRPr>
          </a:p>
        </p:txBody>
      </p:sp>
      <p:sp>
        <p:nvSpPr>
          <p:cNvPr id="9" name="Ορθογώνιο 8"/>
          <p:cNvSpPr/>
          <p:nvPr/>
        </p:nvSpPr>
        <p:spPr>
          <a:xfrm>
            <a:off x="-1423076" y="5730146"/>
            <a:ext cx="11976100" cy="369332"/>
          </a:xfrm>
          <a:prstGeom prst="rect">
            <a:avLst/>
          </a:prstGeom>
        </p:spPr>
        <p:txBody>
          <a:bodyPr wrap="square">
            <a:spAutoFit/>
          </a:bodyPr>
          <a:lstStyle/>
          <a:p>
            <a:pPr marL="900430" marR="900430" indent="900430" algn="just">
              <a:spcAft>
                <a:spcPts val="0"/>
              </a:spcAft>
            </a:pPr>
            <a:r>
              <a:rPr lang="en-US" cap="all" dirty="0">
                <a:latin typeface="Arial" panose="020B0604020202020204" pitchFamily="34" charset="0"/>
                <a:ea typeface="Calibri" panose="020F0502020204030204" pitchFamily="34" charset="0"/>
              </a:rPr>
              <a:t>EXCHANGE GOOD ENVIRONMENTAL PRACTICES THROUGH EUROPE</a:t>
            </a:r>
            <a:endParaRPr lang="el-GR" sz="3200" dirty="0">
              <a:effectLst/>
              <a:latin typeface="Times New Roman" panose="02020603050405020304" pitchFamily="18" charset="0"/>
              <a:ea typeface="Times New Roman" panose="02020603050405020304" pitchFamily="18" charset="0"/>
            </a:endParaRPr>
          </a:p>
        </p:txBody>
      </p:sp>
      <p:sp>
        <p:nvSpPr>
          <p:cNvPr id="10" name="Ορθογώνιο 9"/>
          <p:cNvSpPr/>
          <p:nvPr/>
        </p:nvSpPr>
        <p:spPr>
          <a:xfrm>
            <a:off x="-1397676" y="6073358"/>
            <a:ext cx="10693400" cy="369332"/>
          </a:xfrm>
          <a:prstGeom prst="rect">
            <a:avLst/>
          </a:prstGeom>
        </p:spPr>
        <p:txBody>
          <a:bodyPr wrap="square">
            <a:spAutoFit/>
          </a:bodyPr>
          <a:lstStyle/>
          <a:p>
            <a:pPr marL="900430" marR="900430" indent="900430" algn="just">
              <a:spcAft>
                <a:spcPts val="0"/>
              </a:spcAft>
            </a:pPr>
            <a:r>
              <a:rPr lang="en-US" cap="all" dirty="0">
                <a:latin typeface="Arial" panose="020B0604020202020204" pitchFamily="34" charset="0"/>
                <a:ea typeface="Times New Roman" panose="02020603050405020304" pitchFamily="18" charset="0"/>
              </a:rPr>
              <a:t>Initiate Sustainability Challenges and Competitions</a:t>
            </a:r>
            <a:endParaRPr lang="el-GR" sz="3200" dirty="0">
              <a:effectLst/>
              <a:latin typeface="Times New Roman" panose="02020603050405020304" pitchFamily="18" charset="0"/>
              <a:ea typeface="Times New Roman" panose="02020603050405020304" pitchFamily="18" charset="0"/>
            </a:endParaRPr>
          </a:p>
        </p:txBody>
      </p:sp>
      <p:sp>
        <p:nvSpPr>
          <p:cNvPr id="11" name="Ορθογώνιο 10"/>
          <p:cNvSpPr/>
          <p:nvPr/>
        </p:nvSpPr>
        <p:spPr>
          <a:xfrm>
            <a:off x="-1384300" y="6406676"/>
            <a:ext cx="4464043" cy="369332"/>
          </a:xfrm>
          <a:prstGeom prst="rect">
            <a:avLst/>
          </a:prstGeom>
        </p:spPr>
        <p:txBody>
          <a:bodyPr wrap="none">
            <a:spAutoFit/>
          </a:bodyPr>
          <a:lstStyle/>
          <a:p>
            <a:pPr marL="900430" marR="900430" indent="900430" algn="just">
              <a:spcAft>
                <a:spcPts val="0"/>
              </a:spcAft>
            </a:pPr>
            <a:r>
              <a:rPr lang="en-US" b="1" cap="all" dirty="0">
                <a:latin typeface="Arial" panose="020B0604020202020204" pitchFamily="34" charset="0"/>
                <a:ea typeface="Calibri" panose="020F0502020204030204" pitchFamily="34" charset="0"/>
              </a:rPr>
              <a:t>Conclusion</a:t>
            </a:r>
            <a:endParaRPr lang="el-GR" sz="3200" dirty="0">
              <a:effectLst/>
              <a:latin typeface="Times New Roman" panose="02020603050405020304" pitchFamily="18" charset="0"/>
              <a:ea typeface="Times New Roman" panose="02020603050405020304" pitchFamily="18" charset="0"/>
            </a:endParaRPr>
          </a:p>
        </p:txBody>
      </p:sp>
      <p:pic>
        <p:nvPicPr>
          <p:cNvPr id="14" name="Εικόνα 13"/>
          <p:cNvPicPr>
            <a:picLocks noChangeAspect="1"/>
          </p:cNvPicPr>
          <p:nvPr/>
        </p:nvPicPr>
        <p:blipFill>
          <a:blip r:embed="rId2"/>
          <a:stretch>
            <a:fillRect/>
          </a:stretch>
        </p:blipFill>
        <p:spPr>
          <a:xfrm>
            <a:off x="399523" y="286548"/>
            <a:ext cx="10382777" cy="2205489"/>
          </a:xfrm>
          <a:prstGeom prst="rect">
            <a:avLst/>
          </a:prstGeom>
        </p:spPr>
      </p:pic>
      <p:pic>
        <p:nvPicPr>
          <p:cNvPr id="15" name="Εικόνα 14">
            <a:extLst>
              <a:ext uri="{FF2B5EF4-FFF2-40B4-BE49-F238E27FC236}">
                <a16:creationId xmlns:a16="http://schemas.microsoft.com/office/drawing/2014/main" id="{D8BEA7C0-2428-C1B7-98EF-5593C94C6657}"/>
              </a:ext>
            </a:extLst>
          </p:cNvPr>
          <p:cNvPicPr>
            <a:picLocks noChangeAspect="1"/>
          </p:cNvPicPr>
          <p:nvPr/>
        </p:nvPicPr>
        <p:blipFill>
          <a:blip r:embed="rId3"/>
          <a:stretch>
            <a:fillRect/>
          </a:stretch>
        </p:blipFill>
        <p:spPr>
          <a:xfrm>
            <a:off x="10782300" y="322898"/>
            <a:ext cx="1275656" cy="1179380"/>
          </a:xfrm>
          <a:prstGeom prst="rect">
            <a:avLst/>
          </a:prstGeom>
        </p:spPr>
      </p:pic>
      <p:sp>
        <p:nvSpPr>
          <p:cNvPr id="16" name="TextBox 15">
            <a:extLst>
              <a:ext uri="{FF2B5EF4-FFF2-40B4-BE49-F238E27FC236}">
                <a16:creationId xmlns:a16="http://schemas.microsoft.com/office/drawing/2014/main" id="{34D6725D-5B15-DBD0-CA80-EAA87D540678}"/>
              </a:ext>
            </a:extLst>
          </p:cNvPr>
          <p:cNvSpPr txBox="1"/>
          <p:nvPr/>
        </p:nvSpPr>
        <p:spPr>
          <a:xfrm>
            <a:off x="399523" y="4260195"/>
            <a:ext cx="6477138" cy="400110"/>
          </a:xfrm>
          <a:prstGeom prst="rect">
            <a:avLst/>
          </a:prstGeom>
          <a:noFill/>
        </p:spPr>
        <p:txBody>
          <a:bodyPr wrap="square" rtlCol="0">
            <a:spAutoFit/>
          </a:bodyPr>
          <a:lstStyle/>
          <a:p>
            <a:r>
              <a:rPr lang="en-US" sz="2000" b="1" dirty="0"/>
              <a:t>EXAMPLES OF PROMOTING SUSTAINABILITY IN SCHOOL</a:t>
            </a:r>
            <a:endParaRPr lang="el-GR" sz="2000" b="1" dirty="0"/>
          </a:p>
        </p:txBody>
      </p:sp>
    </p:spTree>
    <p:extLst>
      <p:ext uri="{BB962C8B-B14F-4D97-AF65-F5344CB8AC3E}">
        <p14:creationId xmlns:p14="http://schemas.microsoft.com/office/powerpoint/2010/main" val="2216388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4581566" y="478004"/>
            <a:ext cx="1987468" cy="542591"/>
          </a:xfrm>
          <a:prstGeom prst="rect">
            <a:avLst/>
          </a:prstGeom>
        </p:spPr>
      </p:pic>
      <p:sp>
        <p:nvSpPr>
          <p:cNvPr id="3" name="Ορθογώνιο 2"/>
          <p:cNvSpPr/>
          <p:nvPr/>
        </p:nvSpPr>
        <p:spPr>
          <a:xfrm>
            <a:off x="699797" y="1128156"/>
            <a:ext cx="10311103" cy="1200329"/>
          </a:xfrm>
          <a:prstGeom prst="rect">
            <a:avLst/>
          </a:prstGeom>
        </p:spPr>
        <p:txBody>
          <a:bodyPr wrap="square">
            <a:spAutoFit/>
          </a:bodyPr>
          <a:lstStyle/>
          <a:p>
            <a:pPr algn="just"/>
            <a:r>
              <a:rPr lang="en-US" dirty="0"/>
              <a:t>SUSTAINABLE SCHOOL is a visionary school that operates as a community</a:t>
            </a:r>
            <a:r>
              <a:rPr lang="en-US" baseline="30000" dirty="0"/>
              <a:t>[1] </a:t>
            </a:r>
            <a:r>
              <a:rPr lang="en-US" dirty="0"/>
              <a:t>. It is based on communication and collaboration among all members of the school community, and in the everyday school life. It provides opportunities for everyone (students, educators, administration, parents, local community) to engage with common goals and their sustainable management in a spirit of teamwork and participation</a:t>
            </a:r>
            <a:r>
              <a:rPr lang="en-US" baseline="30000" dirty="0"/>
              <a:t>[2]</a:t>
            </a:r>
            <a:r>
              <a:rPr lang="en-US" dirty="0"/>
              <a:t>. </a:t>
            </a:r>
            <a:endParaRPr lang="el-GR" dirty="0"/>
          </a:p>
        </p:txBody>
      </p:sp>
      <p:pic>
        <p:nvPicPr>
          <p:cNvPr id="6" name="Εικόνα 5">
            <a:extLst>
              <a:ext uri="{FF2B5EF4-FFF2-40B4-BE49-F238E27FC236}">
                <a16:creationId xmlns:a16="http://schemas.microsoft.com/office/drawing/2014/main" id="{CCB2B7AF-CE18-D85D-F469-7E2D72A13076}"/>
              </a:ext>
            </a:extLst>
          </p:cNvPr>
          <p:cNvPicPr>
            <a:picLocks noChangeAspect="1"/>
          </p:cNvPicPr>
          <p:nvPr/>
        </p:nvPicPr>
        <p:blipFill>
          <a:blip r:embed="rId3"/>
          <a:stretch>
            <a:fillRect/>
          </a:stretch>
        </p:blipFill>
        <p:spPr>
          <a:xfrm>
            <a:off x="10937386" y="591705"/>
            <a:ext cx="1254614" cy="1159926"/>
          </a:xfrm>
          <a:prstGeom prst="rect">
            <a:avLst/>
          </a:prstGeom>
        </p:spPr>
      </p:pic>
      <p:pic>
        <p:nvPicPr>
          <p:cNvPr id="7" name="Εικόνα 6">
            <a:extLst>
              <a:ext uri="{FF2B5EF4-FFF2-40B4-BE49-F238E27FC236}">
                <a16:creationId xmlns:a16="http://schemas.microsoft.com/office/drawing/2014/main" id="{320A14CE-2011-FB97-F9B9-BEE1A9976F81}"/>
              </a:ext>
            </a:extLst>
          </p:cNvPr>
          <p:cNvPicPr>
            <a:picLocks noChangeAspect="1"/>
          </p:cNvPicPr>
          <p:nvPr/>
        </p:nvPicPr>
        <p:blipFill>
          <a:blip r:embed="rId4"/>
          <a:stretch>
            <a:fillRect/>
          </a:stretch>
        </p:blipFill>
        <p:spPr>
          <a:xfrm>
            <a:off x="7228870" y="2444620"/>
            <a:ext cx="3876009" cy="3643767"/>
          </a:xfrm>
          <a:prstGeom prst="rect">
            <a:avLst/>
          </a:prstGeom>
        </p:spPr>
      </p:pic>
      <p:sp>
        <p:nvSpPr>
          <p:cNvPr id="9" name="TextBox 8">
            <a:extLst>
              <a:ext uri="{FF2B5EF4-FFF2-40B4-BE49-F238E27FC236}">
                <a16:creationId xmlns:a16="http://schemas.microsoft.com/office/drawing/2014/main" id="{091E842F-B909-924C-246C-2885C8C69066}"/>
              </a:ext>
            </a:extLst>
          </p:cNvPr>
          <p:cNvSpPr txBox="1"/>
          <p:nvPr/>
        </p:nvSpPr>
        <p:spPr>
          <a:xfrm rot="10800000" flipV="1">
            <a:off x="7081934" y="6066022"/>
            <a:ext cx="4798688" cy="276999"/>
          </a:xfrm>
          <a:prstGeom prst="rect">
            <a:avLst/>
          </a:prstGeom>
          <a:noFill/>
        </p:spPr>
        <p:txBody>
          <a:bodyPr wrap="square">
            <a:spAutoFit/>
          </a:bodyPr>
          <a:lstStyle/>
          <a:p>
            <a:r>
              <a:rPr lang="en-US" sz="1200" dirty="0">
                <a:hlinkClick r:id="rId5"/>
              </a:rPr>
              <a:t>https://images.app.goo.gl/w8FBUy8XQLEmvJsE9</a:t>
            </a:r>
            <a:r>
              <a:rPr lang="en-US" sz="1200" dirty="0"/>
              <a:t>  [Accessed 10/6/2024]  </a:t>
            </a:r>
            <a:endParaRPr lang="el-GR" sz="1200" dirty="0"/>
          </a:p>
        </p:txBody>
      </p:sp>
      <p:pic>
        <p:nvPicPr>
          <p:cNvPr id="10" name="Εικόνα 9">
            <a:extLst>
              <a:ext uri="{FF2B5EF4-FFF2-40B4-BE49-F238E27FC236}">
                <a16:creationId xmlns:a16="http://schemas.microsoft.com/office/drawing/2014/main" id="{5DCDA274-5259-E573-644B-A4F8A8BD0331}"/>
              </a:ext>
            </a:extLst>
          </p:cNvPr>
          <p:cNvPicPr>
            <a:picLocks noChangeAspect="1"/>
          </p:cNvPicPr>
          <p:nvPr/>
        </p:nvPicPr>
        <p:blipFill>
          <a:blip r:embed="rId6"/>
          <a:stretch>
            <a:fillRect/>
          </a:stretch>
        </p:blipFill>
        <p:spPr>
          <a:xfrm>
            <a:off x="311378" y="2605484"/>
            <a:ext cx="6610494" cy="3571381"/>
          </a:xfrm>
          <a:prstGeom prst="rect">
            <a:avLst/>
          </a:prstGeom>
        </p:spPr>
      </p:pic>
      <p:sp>
        <p:nvSpPr>
          <p:cNvPr id="12" name="TextBox 11">
            <a:extLst>
              <a:ext uri="{FF2B5EF4-FFF2-40B4-BE49-F238E27FC236}">
                <a16:creationId xmlns:a16="http://schemas.microsoft.com/office/drawing/2014/main" id="{FB919CA1-15EB-8812-0113-7717792BD388}"/>
              </a:ext>
            </a:extLst>
          </p:cNvPr>
          <p:cNvSpPr txBox="1"/>
          <p:nvPr/>
        </p:nvSpPr>
        <p:spPr>
          <a:xfrm>
            <a:off x="1236694" y="6088387"/>
            <a:ext cx="4618654" cy="276999"/>
          </a:xfrm>
          <a:prstGeom prst="rect">
            <a:avLst/>
          </a:prstGeom>
          <a:noFill/>
        </p:spPr>
        <p:txBody>
          <a:bodyPr wrap="square">
            <a:spAutoFit/>
          </a:bodyPr>
          <a:lstStyle/>
          <a:p>
            <a:r>
              <a:rPr lang="en-US" sz="1200" dirty="0">
                <a:solidFill>
                  <a:schemeClr val="accent1">
                    <a:lumMod val="75000"/>
                  </a:schemeClr>
                </a:solidFill>
                <a:hlinkClick r:id="rId7"/>
              </a:rPr>
              <a:t>https://images.app.goo.gl/PLQQPgxnYG4decuC8</a:t>
            </a:r>
            <a:r>
              <a:rPr lang="en-US" sz="1200" dirty="0">
                <a:solidFill>
                  <a:schemeClr val="accent1">
                    <a:lumMod val="75000"/>
                  </a:schemeClr>
                </a:solidFill>
              </a:rPr>
              <a:t> </a:t>
            </a:r>
            <a:r>
              <a:rPr lang="en-US" sz="1200" dirty="0"/>
              <a:t>[Accessed 10/6/2024]</a:t>
            </a:r>
            <a:endParaRPr lang="el-GR" sz="1200" dirty="0"/>
          </a:p>
        </p:txBody>
      </p:sp>
      <p:sp>
        <p:nvSpPr>
          <p:cNvPr id="5" name="TextBox 4">
            <a:extLst>
              <a:ext uri="{FF2B5EF4-FFF2-40B4-BE49-F238E27FC236}">
                <a16:creationId xmlns:a16="http://schemas.microsoft.com/office/drawing/2014/main" id="{6D2231CA-3A7A-0BE2-B684-55DA6953D943}"/>
              </a:ext>
            </a:extLst>
          </p:cNvPr>
          <p:cNvSpPr txBox="1"/>
          <p:nvPr/>
        </p:nvSpPr>
        <p:spPr>
          <a:xfrm>
            <a:off x="102637" y="6396335"/>
            <a:ext cx="9787811" cy="276999"/>
          </a:xfrm>
          <a:prstGeom prst="rect">
            <a:avLst/>
          </a:prstGeom>
          <a:noFill/>
        </p:spPr>
        <p:txBody>
          <a:bodyPr wrap="square">
            <a:spAutoFit/>
          </a:bodyPr>
          <a:lstStyle/>
          <a:p>
            <a:r>
              <a:rPr lang="en-US" sz="1200" dirty="0"/>
              <a:t>[1] UNESCO. 2012. UNESCO &amp; Sustainable Development. </a:t>
            </a:r>
            <a:r>
              <a:rPr lang="en-US" sz="1200" dirty="0">
                <a:hlinkClick r:id="rId8"/>
              </a:rPr>
              <a:t>https://unesdoc.unesco.org/ark:/48223/pf0000216383</a:t>
            </a:r>
            <a:r>
              <a:rPr lang="en-US" sz="1200" dirty="0"/>
              <a:t> (English), [Accessed 10/3/2024]</a:t>
            </a:r>
            <a:endParaRPr lang="el-GR" sz="1200" dirty="0"/>
          </a:p>
        </p:txBody>
      </p:sp>
      <p:sp>
        <p:nvSpPr>
          <p:cNvPr id="8" name="TextBox 7">
            <a:extLst>
              <a:ext uri="{FF2B5EF4-FFF2-40B4-BE49-F238E27FC236}">
                <a16:creationId xmlns:a16="http://schemas.microsoft.com/office/drawing/2014/main" id="{A2878993-B344-1FC1-19EE-FDD9B12DFCF9}"/>
              </a:ext>
            </a:extLst>
          </p:cNvPr>
          <p:cNvSpPr txBox="1"/>
          <p:nvPr/>
        </p:nvSpPr>
        <p:spPr>
          <a:xfrm>
            <a:off x="102638" y="6615805"/>
            <a:ext cx="8864081" cy="553998"/>
          </a:xfrm>
          <a:prstGeom prst="rect">
            <a:avLst/>
          </a:prstGeom>
          <a:noFill/>
        </p:spPr>
        <p:txBody>
          <a:bodyPr wrap="square" rtlCol="0">
            <a:spAutoFit/>
          </a:bodyPr>
          <a:lstStyle/>
          <a:p>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r>
              <a:rPr lang="en-US" sz="1200" dirty="0">
                <a:solidFill>
                  <a:srgbClr val="444444"/>
                </a:solidFill>
                <a:effectLst/>
                <a:highlight>
                  <a:srgbClr val="FFFFFF"/>
                </a:highlight>
                <a:latin typeface="Arial" panose="020B0604020202020204" pitchFamily="34" charset="0"/>
                <a:ea typeface="Times New Roman" panose="02020603050405020304" pitchFamily="18" charset="0"/>
              </a:rPr>
              <a:t> </a:t>
            </a:r>
            <a:r>
              <a:rPr lang="it-IT" sz="1200" dirty="0">
                <a:solidFill>
                  <a:srgbClr val="444444"/>
                </a:solidFill>
                <a:effectLst/>
                <a:highlight>
                  <a:srgbClr val="FFFFFF"/>
                </a:highlight>
                <a:latin typeface="Arial" panose="020B0604020202020204" pitchFamily="34" charset="0"/>
                <a:ea typeface="Times New Roman" panose="02020603050405020304" pitchFamily="18" charset="0"/>
              </a:rPr>
              <a:t>Society for the environment and cultural heritage (n.d.). Sustainable Greek School.                                        </a:t>
            </a:r>
            <a:endParaRPr lang="el-GR" sz="1200" dirty="0">
              <a:effectLst/>
              <a:latin typeface="Times New Roman" panose="02020603050405020304" pitchFamily="18" charset="0"/>
              <a:ea typeface="Times New Roman" panose="02020603050405020304" pitchFamily="18" charset="0"/>
            </a:endParaRPr>
          </a:p>
          <a:p>
            <a:endParaRPr lang="el-GR" dirty="0"/>
          </a:p>
        </p:txBody>
      </p:sp>
    </p:spTree>
    <p:extLst>
      <p:ext uri="{BB962C8B-B14F-4D97-AF65-F5344CB8AC3E}">
        <p14:creationId xmlns:p14="http://schemas.microsoft.com/office/powerpoint/2010/main" val="3695722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984021A5-3C45-590B-9A86-7D6C183D7A25}"/>
              </a:ext>
            </a:extLst>
          </p:cNvPr>
          <p:cNvPicPr>
            <a:picLocks noChangeAspect="1"/>
          </p:cNvPicPr>
          <p:nvPr/>
        </p:nvPicPr>
        <p:blipFill>
          <a:blip r:embed="rId2"/>
          <a:stretch>
            <a:fillRect/>
          </a:stretch>
        </p:blipFill>
        <p:spPr>
          <a:xfrm>
            <a:off x="3443413" y="463834"/>
            <a:ext cx="6163590" cy="499915"/>
          </a:xfrm>
          <a:prstGeom prst="rect">
            <a:avLst/>
          </a:prstGeom>
        </p:spPr>
      </p:pic>
      <p:sp>
        <p:nvSpPr>
          <p:cNvPr id="4" name="TextBox 3">
            <a:extLst>
              <a:ext uri="{FF2B5EF4-FFF2-40B4-BE49-F238E27FC236}">
                <a16:creationId xmlns:a16="http://schemas.microsoft.com/office/drawing/2014/main" id="{70A7CBC7-A64A-0F63-08BB-5AA968EF22FE}"/>
              </a:ext>
            </a:extLst>
          </p:cNvPr>
          <p:cNvSpPr txBox="1"/>
          <p:nvPr/>
        </p:nvSpPr>
        <p:spPr>
          <a:xfrm>
            <a:off x="953473" y="963749"/>
            <a:ext cx="10129544" cy="923330"/>
          </a:xfrm>
          <a:prstGeom prst="rect">
            <a:avLst/>
          </a:prstGeom>
          <a:noFill/>
        </p:spPr>
        <p:txBody>
          <a:bodyPr wrap="square">
            <a:spAutoFit/>
          </a:bodyPr>
          <a:lstStyle/>
          <a:p>
            <a:pPr algn="just"/>
            <a:r>
              <a:rPr lang="en-US" b="0" i="0" dirty="0">
                <a:solidFill>
                  <a:srgbClr val="000000"/>
                </a:solidFill>
                <a:effectLst/>
                <a:latin typeface="Times New Roman" panose="02020603050405020304" pitchFamily="18" charset="0"/>
              </a:rPr>
              <a:t>We focus on the holistic transformation of the school into a learning and collaboration organization, and based on this vision, we have built the philosophy of the Sustainable School action plan: </a:t>
            </a:r>
          </a:p>
          <a:p>
            <a:pPr algn="just"/>
            <a:r>
              <a:rPr lang="en-US" dirty="0">
                <a:solidFill>
                  <a:srgbClr val="000000"/>
                </a:solidFill>
                <a:latin typeface="Times New Roman" panose="02020603050405020304" pitchFamily="18" charset="0"/>
              </a:rPr>
              <a:t>			“</a:t>
            </a:r>
            <a:r>
              <a:rPr lang="en-US" b="0" i="0" dirty="0">
                <a:solidFill>
                  <a:srgbClr val="000000"/>
                </a:solidFill>
                <a:effectLst/>
                <a:latin typeface="Times New Roman" panose="02020603050405020304" pitchFamily="18" charset="0"/>
              </a:rPr>
              <a:t>Everyone Cares, Everyone Participates”</a:t>
            </a:r>
            <a:endParaRPr lang="el-GR" dirty="0"/>
          </a:p>
        </p:txBody>
      </p:sp>
      <p:sp>
        <p:nvSpPr>
          <p:cNvPr id="6" name="TextBox 5">
            <a:extLst>
              <a:ext uri="{FF2B5EF4-FFF2-40B4-BE49-F238E27FC236}">
                <a16:creationId xmlns:a16="http://schemas.microsoft.com/office/drawing/2014/main" id="{D6C2F612-D6AF-6A53-761E-7F500A0AAC81}"/>
              </a:ext>
            </a:extLst>
          </p:cNvPr>
          <p:cNvSpPr txBox="1"/>
          <p:nvPr/>
        </p:nvSpPr>
        <p:spPr>
          <a:xfrm>
            <a:off x="953473" y="1887079"/>
            <a:ext cx="10129544" cy="1200329"/>
          </a:xfrm>
          <a:prstGeom prst="rect">
            <a:avLst/>
          </a:prstGeom>
          <a:noFill/>
        </p:spPr>
        <p:txBody>
          <a:bodyPr wrap="square">
            <a:spAutoFit/>
          </a:bodyPr>
          <a:lstStyle/>
          <a:p>
            <a:pPr algn="just"/>
            <a:r>
              <a:rPr lang="en-US" b="0" i="0" dirty="0">
                <a:solidFill>
                  <a:srgbClr val="000000"/>
                </a:solidFill>
                <a:effectLst/>
                <a:latin typeface="Times New Roman" panose="02020603050405020304" pitchFamily="18" charset="0"/>
              </a:rPr>
              <a:t>Another key objective for our team is to </a:t>
            </a:r>
            <a:r>
              <a:rPr lang="en-US" dirty="0">
                <a:solidFill>
                  <a:srgbClr val="000000"/>
                </a:solidFill>
                <a:latin typeface="Times New Roman" panose="02020603050405020304" pitchFamily="18" charset="0"/>
              </a:rPr>
              <a:t>become </a:t>
            </a:r>
            <a:r>
              <a:rPr lang="en-US" b="0" i="0" dirty="0">
                <a:solidFill>
                  <a:srgbClr val="000000"/>
                </a:solidFill>
                <a:effectLst/>
                <a:latin typeface="Times New Roman" panose="02020603050405020304" pitchFamily="18" charset="0"/>
              </a:rPr>
              <a:t>a connecting link among various partners who are driven by our common vision or serve some aspect of it. Our partners include educators from participating schools, education officials, university professors, experts, members of other programs, educational services, etc. Each partner contributes with their specific expertise and competencies.</a:t>
            </a:r>
            <a:endParaRPr lang="el-GR" dirty="0"/>
          </a:p>
        </p:txBody>
      </p:sp>
      <p:pic>
        <p:nvPicPr>
          <p:cNvPr id="7" name="Εικόνα 6">
            <a:extLst>
              <a:ext uri="{FF2B5EF4-FFF2-40B4-BE49-F238E27FC236}">
                <a16:creationId xmlns:a16="http://schemas.microsoft.com/office/drawing/2014/main" id="{531AE189-D9A3-527A-0E57-F156341BA4D9}"/>
              </a:ext>
            </a:extLst>
          </p:cNvPr>
          <p:cNvPicPr>
            <a:picLocks noChangeAspect="1"/>
          </p:cNvPicPr>
          <p:nvPr/>
        </p:nvPicPr>
        <p:blipFill>
          <a:blip r:embed="rId3"/>
          <a:stretch>
            <a:fillRect/>
          </a:stretch>
        </p:blipFill>
        <p:spPr>
          <a:xfrm>
            <a:off x="11025672" y="263564"/>
            <a:ext cx="1166327" cy="1078302"/>
          </a:xfrm>
          <a:prstGeom prst="rect">
            <a:avLst/>
          </a:prstGeom>
        </p:spPr>
      </p:pic>
      <p:pic>
        <p:nvPicPr>
          <p:cNvPr id="5" name="Εικόνα 4">
            <a:extLst>
              <a:ext uri="{FF2B5EF4-FFF2-40B4-BE49-F238E27FC236}">
                <a16:creationId xmlns:a16="http://schemas.microsoft.com/office/drawing/2014/main" id="{3DD6826B-8AA4-513C-7A74-B7DF3B3FD6EA}"/>
              </a:ext>
            </a:extLst>
          </p:cNvPr>
          <p:cNvPicPr>
            <a:picLocks noChangeAspect="1"/>
          </p:cNvPicPr>
          <p:nvPr/>
        </p:nvPicPr>
        <p:blipFill>
          <a:blip r:embed="rId4"/>
          <a:stretch>
            <a:fillRect/>
          </a:stretch>
        </p:blipFill>
        <p:spPr>
          <a:xfrm>
            <a:off x="953473" y="3087408"/>
            <a:ext cx="4325901" cy="3436110"/>
          </a:xfrm>
          <a:prstGeom prst="rect">
            <a:avLst/>
          </a:prstGeom>
        </p:spPr>
      </p:pic>
      <p:pic>
        <p:nvPicPr>
          <p:cNvPr id="9" name="Εικόνα 8">
            <a:extLst>
              <a:ext uri="{FF2B5EF4-FFF2-40B4-BE49-F238E27FC236}">
                <a16:creationId xmlns:a16="http://schemas.microsoft.com/office/drawing/2014/main" id="{3FEA9D20-B4CD-BA71-BA08-3DAFC79903F2}"/>
              </a:ext>
            </a:extLst>
          </p:cNvPr>
          <p:cNvPicPr>
            <a:picLocks noChangeAspect="1"/>
          </p:cNvPicPr>
          <p:nvPr/>
        </p:nvPicPr>
        <p:blipFill>
          <a:blip r:embed="rId5"/>
          <a:stretch>
            <a:fillRect/>
          </a:stretch>
        </p:blipFill>
        <p:spPr>
          <a:xfrm>
            <a:off x="5492228" y="2975920"/>
            <a:ext cx="5746299" cy="3673158"/>
          </a:xfrm>
          <a:prstGeom prst="rect">
            <a:avLst/>
          </a:prstGeom>
        </p:spPr>
      </p:pic>
    </p:spTree>
    <p:extLst>
      <p:ext uri="{BB962C8B-B14F-4D97-AF65-F5344CB8AC3E}">
        <p14:creationId xmlns:p14="http://schemas.microsoft.com/office/powerpoint/2010/main" val="3865143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5833A80F-4F6E-8E67-10B9-EEF4E4043532}"/>
              </a:ext>
            </a:extLst>
          </p:cNvPr>
          <p:cNvPicPr>
            <a:picLocks noChangeAspect="1"/>
          </p:cNvPicPr>
          <p:nvPr/>
        </p:nvPicPr>
        <p:blipFill>
          <a:blip r:embed="rId2"/>
          <a:stretch>
            <a:fillRect/>
          </a:stretch>
        </p:blipFill>
        <p:spPr>
          <a:xfrm>
            <a:off x="2655996" y="130980"/>
            <a:ext cx="7029297" cy="493819"/>
          </a:xfrm>
          <a:prstGeom prst="rect">
            <a:avLst/>
          </a:prstGeom>
        </p:spPr>
      </p:pic>
      <p:sp>
        <p:nvSpPr>
          <p:cNvPr id="4" name="TextBox 3">
            <a:extLst>
              <a:ext uri="{FF2B5EF4-FFF2-40B4-BE49-F238E27FC236}">
                <a16:creationId xmlns:a16="http://schemas.microsoft.com/office/drawing/2014/main" id="{15446ED6-3042-9D23-F650-AA12ACB85E2E}"/>
              </a:ext>
            </a:extLst>
          </p:cNvPr>
          <p:cNvSpPr txBox="1"/>
          <p:nvPr/>
        </p:nvSpPr>
        <p:spPr>
          <a:xfrm>
            <a:off x="317241" y="1267770"/>
            <a:ext cx="11364686" cy="5632311"/>
          </a:xfrm>
          <a:prstGeom prst="rect">
            <a:avLst/>
          </a:prstGeom>
          <a:noFill/>
        </p:spPr>
        <p:txBody>
          <a:bodyPr wrap="square">
            <a:spAutoFit/>
          </a:bodyPr>
          <a:lstStyle/>
          <a:p>
            <a:r>
              <a:rPr lang="en-US" sz="2000" dirty="0"/>
              <a:t>For the better organization of the sustainable school, the introduction of sustainability has been organized around eight pillars of sustainability: </a:t>
            </a:r>
            <a:endParaRPr lang="el-GR" sz="2000" dirty="0"/>
          </a:p>
          <a:p>
            <a:endParaRPr lang="el-GR" sz="2000" dirty="0"/>
          </a:p>
          <a:p>
            <a:pPr marL="342900" indent="-342900">
              <a:buAutoNum type="alphaLcParenR"/>
            </a:pPr>
            <a:r>
              <a:rPr lang="en-US" sz="2000" dirty="0"/>
              <a:t>Democracy and participation in the school. </a:t>
            </a:r>
            <a:endParaRPr lang="el-GR" sz="2000" dirty="0"/>
          </a:p>
          <a:p>
            <a:endParaRPr lang="el-GR" sz="2000" dirty="0"/>
          </a:p>
          <a:p>
            <a:r>
              <a:rPr lang="en-US" sz="2000" dirty="0"/>
              <a:t>b) Improvement of the learning framework. </a:t>
            </a:r>
            <a:endParaRPr lang="el-GR" sz="2000" dirty="0"/>
          </a:p>
          <a:p>
            <a:endParaRPr lang="el-GR" sz="2000" dirty="0"/>
          </a:p>
          <a:p>
            <a:r>
              <a:rPr lang="en-US" sz="2000" dirty="0"/>
              <a:t>c) Promotion of culture and arts in the school.</a:t>
            </a:r>
            <a:endParaRPr lang="el-GR" sz="2000" dirty="0"/>
          </a:p>
          <a:p>
            <a:endParaRPr lang="el-GR" sz="2000" dirty="0"/>
          </a:p>
          <a:p>
            <a:r>
              <a:rPr lang="en-US" sz="2000" dirty="0"/>
              <a:t>d) Sustainable building and increasing biodiversity in the school. </a:t>
            </a:r>
            <a:endParaRPr lang="el-GR" sz="2000" dirty="0"/>
          </a:p>
          <a:p>
            <a:endParaRPr lang="el-GR" sz="2000" dirty="0"/>
          </a:p>
          <a:p>
            <a:r>
              <a:rPr lang="en-US" sz="2000" dirty="0"/>
              <a:t>e) Policy for energy conservation and transportation to and from the school. </a:t>
            </a:r>
            <a:endParaRPr lang="el-GR" sz="2000" dirty="0"/>
          </a:p>
          <a:p>
            <a:endParaRPr lang="el-GR" sz="2000" dirty="0"/>
          </a:p>
          <a:p>
            <a:r>
              <a:rPr lang="en-US" sz="2000" dirty="0"/>
              <a:t>f) Rational management of natural resources (water, materials, and waste). </a:t>
            </a:r>
            <a:endParaRPr lang="el-GR" sz="2000" dirty="0"/>
          </a:p>
          <a:p>
            <a:endParaRPr lang="el-GR" sz="2000" dirty="0"/>
          </a:p>
          <a:p>
            <a:r>
              <a:rPr lang="en-US" sz="2000" dirty="0"/>
              <a:t>g) Promotion of health in the school. </a:t>
            </a:r>
          </a:p>
          <a:p>
            <a:endParaRPr lang="en-US" sz="2000" dirty="0"/>
          </a:p>
          <a:p>
            <a:r>
              <a:rPr lang="en-US" sz="2000" dirty="0"/>
              <a:t>h) From local to global scale.</a:t>
            </a:r>
            <a:endParaRPr lang="el-GR" sz="2000" dirty="0"/>
          </a:p>
        </p:txBody>
      </p:sp>
      <p:pic>
        <p:nvPicPr>
          <p:cNvPr id="6" name="Εικόνα 5">
            <a:extLst>
              <a:ext uri="{FF2B5EF4-FFF2-40B4-BE49-F238E27FC236}">
                <a16:creationId xmlns:a16="http://schemas.microsoft.com/office/drawing/2014/main" id="{40969090-4A95-C7B8-9E98-B02DB0AC8292}"/>
              </a:ext>
            </a:extLst>
          </p:cNvPr>
          <p:cNvPicPr>
            <a:picLocks noChangeAspect="1"/>
          </p:cNvPicPr>
          <p:nvPr/>
        </p:nvPicPr>
        <p:blipFill>
          <a:blip r:embed="rId3"/>
          <a:stretch>
            <a:fillRect/>
          </a:stretch>
        </p:blipFill>
        <p:spPr>
          <a:xfrm>
            <a:off x="10724641" y="0"/>
            <a:ext cx="1371262" cy="1267770"/>
          </a:xfrm>
          <a:prstGeom prst="rect">
            <a:avLst/>
          </a:prstGeom>
        </p:spPr>
      </p:pic>
    </p:spTree>
    <p:extLst>
      <p:ext uri="{BB962C8B-B14F-4D97-AF65-F5344CB8AC3E}">
        <p14:creationId xmlns:p14="http://schemas.microsoft.com/office/powerpoint/2010/main" val="2614327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D4A7AB7-0DFF-31DA-435B-AC2FA8C17F93}"/>
              </a:ext>
            </a:extLst>
          </p:cNvPr>
          <p:cNvPicPr>
            <a:picLocks noChangeAspect="1"/>
          </p:cNvPicPr>
          <p:nvPr/>
        </p:nvPicPr>
        <p:blipFill>
          <a:blip r:embed="rId2"/>
          <a:stretch>
            <a:fillRect/>
          </a:stretch>
        </p:blipFill>
        <p:spPr>
          <a:xfrm>
            <a:off x="2581351" y="298931"/>
            <a:ext cx="7029297" cy="493819"/>
          </a:xfrm>
          <a:prstGeom prst="rect">
            <a:avLst/>
          </a:prstGeom>
        </p:spPr>
      </p:pic>
      <p:sp>
        <p:nvSpPr>
          <p:cNvPr id="4" name="TextBox 3">
            <a:extLst>
              <a:ext uri="{FF2B5EF4-FFF2-40B4-BE49-F238E27FC236}">
                <a16:creationId xmlns:a16="http://schemas.microsoft.com/office/drawing/2014/main" id="{47EDF605-1839-FB57-5655-37103D41054F}"/>
              </a:ext>
            </a:extLst>
          </p:cNvPr>
          <p:cNvSpPr txBox="1"/>
          <p:nvPr/>
        </p:nvSpPr>
        <p:spPr>
          <a:xfrm>
            <a:off x="615821" y="792750"/>
            <a:ext cx="11280710" cy="5909310"/>
          </a:xfrm>
          <a:prstGeom prst="rect">
            <a:avLst/>
          </a:prstGeom>
          <a:noFill/>
        </p:spPr>
        <p:txBody>
          <a:bodyPr wrap="square">
            <a:spAutoFit/>
          </a:bodyPr>
          <a:lstStyle/>
          <a:p>
            <a:pPr algn="just"/>
            <a:r>
              <a:rPr lang="en-US" dirty="0"/>
              <a:t>The qualitative criteria for sustainability in the school encompass several key areas.</a:t>
            </a:r>
            <a:endParaRPr lang="el-GR" dirty="0"/>
          </a:p>
          <a:p>
            <a:pPr algn="just"/>
            <a:endParaRPr lang="el-GR" dirty="0"/>
          </a:p>
          <a:p>
            <a:pPr algn="just"/>
            <a:r>
              <a:rPr lang="en-US" dirty="0"/>
              <a:t>First, it emphasizes active participation and collaboration by facilitating the involvement of all school community members in decision-making and encouraging collaborative actions and initiatives. </a:t>
            </a:r>
            <a:endParaRPr lang="el-GR" dirty="0"/>
          </a:p>
          <a:p>
            <a:pPr algn="just"/>
            <a:endParaRPr lang="el-GR" dirty="0"/>
          </a:p>
          <a:p>
            <a:pPr algn="just"/>
            <a:r>
              <a:rPr lang="en-US" dirty="0"/>
              <a:t>Second, it highlights the importance of democratic processes through transparent and equitable decision-making. </a:t>
            </a:r>
            <a:endParaRPr lang="el-GR" dirty="0"/>
          </a:p>
          <a:p>
            <a:pPr algn="just"/>
            <a:endParaRPr lang="el-GR" dirty="0"/>
          </a:p>
          <a:p>
            <a:pPr algn="just"/>
            <a:r>
              <a:rPr lang="en-US" dirty="0"/>
              <a:t>Third, it focuses on ensuring quality education by incorporating sustainability principles into high-quality educational programs and continuously improving and adapting educational methods and content. </a:t>
            </a:r>
            <a:endParaRPr lang="el-GR" dirty="0"/>
          </a:p>
          <a:p>
            <a:pPr algn="just"/>
            <a:endParaRPr lang="el-GR" dirty="0"/>
          </a:p>
          <a:p>
            <a:pPr algn="just"/>
            <a:r>
              <a:rPr lang="en-US" dirty="0"/>
              <a:t>Fourth, it underscores the need for social and environmental awareness by integrating these aspects at all educational levels and developing actions that promote social responsibility and ecological consciousness. </a:t>
            </a:r>
            <a:endParaRPr lang="el-GR" dirty="0"/>
          </a:p>
          <a:p>
            <a:pPr algn="just"/>
            <a:endParaRPr lang="el-GR" dirty="0"/>
          </a:p>
          <a:p>
            <a:pPr algn="just"/>
            <a:r>
              <a:rPr lang="en-US" dirty="0"/>
              <a:t>Fifth, it advocates for a holistic approach that links sustainability with all aspects of school life, integrating sustainability principles into all school activities and operations. </a:t>
            </a:r>
            <a:endParaRPr lang="el-GR" dirty="0"/>
          </a:p>
          <a:p>
            <a:pPr algn="just"/>
            <a:endParaRPr lang="el-GR" dirty="0"/>
          </a:p>
          <a:p>
            <a:pPr algn="just"/>
            <a:r>
              <a:rPr lang="en-US" dirty="0"/>
              <a:t>Sixth, it calls for continuous professional development by providing opportunities for the ongoing training of educators on sustainability issues and promoting lifelong learning for all school community members. </a:t>
            </a:r>
            <a:endParaRPr lang="el-GR" dirty="0"/>
          </a:p>
          <a:p>
            <a:pPr algn="just"/>
            <a:endParaRPr lang="el-GR" dirty="0"/>
          </a:p>
          <a:p>
            <a:pPr algn="just"/>
            <a:r>
              <a:rPr lang="en-US" dirty="0"/>
              <a:t>Lastly, it emphasizes the importance of evaluation and feedback through systematic assessment of sustainability actions and programs, using feedback for continuous improvement and adaptation of strategies.</a:t>
            </a:r>
            <a:endParaRPr lang="el-GR" dirty="0"/>
          </a:p>
        </p:txBody>
      </p:sp>
      <p:pic>
        <p:nvPicPr>
          <p:cNvPr id="6" name="Εικόνα 5">
            <a:extLst>
              <a:ext uri="{FF2B5EF4-FFF2-40B4-BE49-F238E27FC236}">
                <a16:creationId xmlns:a16="http://schemas.microsoft.com/office/drawing/2014/main" id="{66A2DE9B-0BDA-CC75-31F6-B7065F9ACD4D}"/>
              </a:ext>
            </a:extLst>
          </p:cNvPr>
          <p:cNvPicPr>
            <a:picLocks noChangeAspect="1"/>
          </p:cNvPicPr>
          <p:nvPr/>
        </p:nvPicPr>
        <p:blipFill>
          <a:blip r:embed="rId3"/>
          <a:stretch>
            <a:fillRect/>
          </a:stretch>
        </p:blipFill>
        <p:spPr>
          <a:xfrm>
            <a:off x="10695453" y="92565"/>
            <a:ext cx="1339489" cy="1238395"/>
          </a:xfrm>
          <a:prstGeom prst="rect">
            <a:avLst/>
          </a:prstGeom>
        </p:spPr>
      </p:pic>
    </p:spTree>
    <p:extLst>
      <p:ext uri="{BB962C8B-B14F-4D97-AF65-F5344CB8AC3E}">
        <p14:creationId xmlns:p14="http://schemas.microsoft.com/office/powerpoint/2010/main" val="3681620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C5CC847B-F865-CC71-0407-6DD37B6F1400}"/>
              </a:ext>
            </a:extLst>
          </p:cNvPr>
          <p:cNvPicPr>
            <a:picLocks noChangeAspect="1"/>
          </p:cNvPicPr>
          <p:nvPr/>
        </p:nvPicPr>
        <p:blipFill>
          <a:blip r:embed="rId2"/>
          <a:stretch>
            <a:fillRect/>
          </a:stretch>
        </p:blipFill>
        <p:spPr>
          <a:xfrm>
            <a:off x="10677314" y="0"/>
            <a:ext cx="1514686" cy="1400370"/>
          </a:xfrm>
          <a:prstGeom prst="rect">
            <a:avLst/>
          </a:prstGeom>
        </p:spPr>
      </p:pic>
      <p:sp>
        <p:nvSpPr>
          <p:cNvPr id="5" name="TextBox 4">
            <a:extLst>
              <a:ext uri="{FF2B5EF4-FFF2-40B4-BE49-F238E27FC236}">
                <a16:creationId xmlns:a16="http://schemas.microsoft.com/office/drawing/2014/main" id="{F0F43058-B1E4-DF87-9F82-8ADA67AE9B33}"/>
              </a:ext>
            </a:extLst>
          </p:cNvPr>
          <p:cNvSpPr txBox="1"/>
          <p:nvPr/>
        </p:nvSpPr>
        <p:spPr>
          <a:xfrm>
            <a:off x="3268824" y="186613"/>
            <a:ext cx="5654351" cy="369332"/>
          </a:xfrm>
          <a:prstGeom prst="rect">
            <a:avLst/>
          </a:prstGeom>
          <a:noFill/>
        </p:spPr>
        <p:txBody>
          <a:bodyPr wrap="square" rtlCol="0">
            <a:spAutoFit/>
          </a:bodyPr>
          <a:lstStyle/>
          <a:p>
            <a:r>
              <a:rPr lang="en-US" b="1" dirty="0"/>
              <a:t>EXAMPLES OF PROMOTING SUSTAINABILITY IN SCHOOL</a:t>
            </a:r>
            <a:endParaRPr lang="el-GR" b="1" dirty="0"/>
          </a:p>
        </p:txBody>
      </p:sp>
      <p:sp>
        <p:nvSpPr>
          <p:cNvPr id="7" name="TextBox 6">
            <a:extLst>
              <a:ext uri="{FF2B5EF4-FFF2-40B4-BE49-F238E27FC236}">
                <a16:creationId xmlns:a16="http://schemas.microsoft.com/office/drawing/2014/main" id="{10B1660B-03FB-585F-9DF9-EAD8F27DDC87}"/>
              </a:ext>
            </a:extLst>
          </p:cNvPr>
          <p:cNvSpPr txBox="1"/>
          <p:nvPr/>
        </p:nvSpPr>
        <p:spPr>
          <a:xfrm>
            <a:off x="220047" y="596721"/>
            <a:ext cx="6097554" cy="923330"/>
          </a:xfrm>
          <a:prstGeom prst="rect">
            <a:avLst/>
          </a:prstGeom>
          <a:noFill/>
        </p:spPr>
        <p:txBody>
          <a:bodyPr wrap="square">
            <a:spAutoFit/>
          </a:bodyPr>
          <a:lstStyle/>
          <a:p>
            <a:pPr algn="just"/>
            <a:r>
              <a:rPr lang="en-US" sz="1800" dirty="0">
                <a:solidFill>
                  <a:srgbClr val="404040"/>
                </a:solidFill>
                <a:effectLst/>
                <a:latin typeface="Arial" panose="020B0604020202020204" pitchFamily="34" charset="0"/>
                <a:ea typeface="Times New Roman" panose="02020603050405020304" pitchFamily="18" charset="0"/>
              </a:rPr>
              <a:t>Establishing a small vegetable garden allows children to learn about growing their own food and experience the joy and fulfillment of observing plants thrive.</a:t>
            </a:r>
            <a:endParaRPr lang="el-GR" dirty="0"/>
          </a:p>
        </p:txBody>
      </p:sp>
      <p:pic>
        <p:nvPicPr>
          <p:cNvPr id="9" name="Εικόνα 8">
            <a:extLst>
              <a:ext uri="{FF2B5EF4-FFF2-40B4-BE49-F238E27FC236}">
                <a16:creationId xmlns:a16="http://schemas.microsoft.com/office/drawing/2014/main" id="{AE15F23A-187C-BC2F-5973-9BAFAC8E2334}"/>
              </a:ext>
            </a:extLst>
          </p:cNvPr>
          <p:cNvPicPr>
            <a:picLocks noChangeAspect="1"/>
          </p:cNvPicPr>
          <p:nvPr/>
        </p:nvPicPr>
        <p:blipFill>
          <a:blip r:embed="rId3"/>
          <a:stretch>
            <a:fillRect/>
          </a:stretch>
        </p:blipFill>
        <p:spPr>
          <a:xfrm>
            <a:off x="950795" y="1483192"/>
            <a:ext cx="3886742" cy="1810003"/>
          </a:xfrm>
          <a:prstGeom prst="rect">
            <a:avLst/>
          </a:prstGeom>
        </p:spPr>
      </p:pic>
      <p:sp>
        <p:nvSpPr>
          <p:cNvPr id="11" name="TextBox 10">
            <a:extLst>
              <a:ext uri="{FF2B5EF4-FFF2-40B4-BE49-F238E27FC236}">
                <a16:creationId xmlns:a16="http://schemas.microsoft.com/office/drawing/2014/main" id="{8BDF2AF1-930F-B7FB-5355-1566CBB92525}"/>
              </a:ext>
            </a:extLst>
          </p:cNvPr>
          <p:cNvSpPr txBox="1"/>
          <p:nvPr/>
        </p:nvSpPr>
        <p:spPr>
          <a:xfrm>
            <a:off x="5355772" y="1447033"/>
            <a:ext cx="6479713" cy="923330"/>
          </a:xfrm>
          <a:prstGeom prst="rect">
            <a:avLst/>
          </a:prstGeom>
          <a:noFill/>
        </p:spPr>
        <p:txBody>
          <a:bodyPr wrap="square">
            <a:spAutoFit/>
          </a:bodyPr>
          <a:lstStyle/>
          <a:p>
            <a:pPr algn="just"/>
            <a:r>
              <a:rPr lang="en-US" dirty="0"/>
              <a:t>Paper and plastic are among the most heavily used materials in schools, so it is crucial to promote their reduction not only among students but also among teachers and administrative staff. </a:t>
            </a:r>
            <a:endParaRPr lang="el-GR" dirty="0"/>
          </a:p>
        </p:txBody>
      </p:sp>
      <p:pic>
        <p:nvPicPr>
          <p:cNvPr id="17" name="Εικόνα 16">
            <a:extLst>
              <a:ext uri="{FF2B5EF4-FFF2-40B4-BE49-F238E27FC236}">
                <a16:creationId xmlns:a16="http://schemas.microsoft.com/office/drawing/2014/main" id="{672D1B87-FB22-9CD7-726F-0C75720BE2B6}"/>
              </a:ext>
            </a:extLst>
          </p:cNvPr>
          <p:cNvPicPr>
            <a:picLocks noChangeAspect="1"/>
          </p:cNvPicPr>
          <p:nvPr/>
        </p:nvPicPr>
        <p:blipFill>
          <a:blip r:embed="rId4"/>
          <a:stretch>
            <a:fillRect/>
          </a:stretch>
        </p:blipFill>
        <p:spPr>
          <a:xfrm>
            <a:off x="5947491" y="2318035"/>
            <a:ext cx="5487166" cy="1905266"/>
          </a:xfrm>
          <a:prstGeom prst="rect">
            <a:avLst/>
          </a:prstGeom>
        </p:spPr>
      </p:pic>
      <p:sp>
        <p:nvSpPr>
          <p:cNvPr id="21" name="TextBox 20">
            <a:extLst>
              <a:ext uri="{FF2B5EF4-FFF2-40B4-BE49-F238E27FC236}">
                <a16:creationId xmlns:a16="http://schemas.microsoft.com/office/drawing/2014/main" id="{4A561BCD-E631-BA48-16EF-A9A9A76B6941}"/>
              </a:ext>
            </a:extLst>
          </p:cNvPr>
          <p:cNvSpPr txBox="1"/>
          <p:nvPr/>
        </p:nvSpPr>
        <p:spPr>
          <a:xfrm>
            <a:off x="-755780" y="3372989"/>
            <a:ext cx="7073381" cy="1815882"/>
          </a:xfrm>
          <a:prstGeom prst="rect">
            <a:avLst/>
          </a:prstGeom>
          <a:noFill/>
        </p:spPr>
        <p:txBody>
          <a:bodyPr wrap="square">
            <a:spAutoFit/>
          </a:bodyPr>
          <a:lstStyle/>
          <a:p>
            <a:pPr marL="900430" marR="900430" indent="900430" algn="just" fontAlgn="base"/>
            <a:r>
              <a:rPr lang="en-US" sz="1600" dirty="0">
                <a:solidFill>
                  <a:srgbClr val="000000"/>
                </a:solidFill>
                <a:effectLst/>
                <a:highlight>
                  <a:srgbClr val="FFFFFF"/>
                </a:highlight>
                <a:latin typeface="Arial" panose="020B0604020202020204" pitchFamily="34" charset="0"/>
                <a:ea typeface="Times New Roman" panose="02020603050405020304" pitchFamily="18" charset="0"/>
              </a:rPr>
              <a:t>A simple but effective environmental activity for kids that helps the wide world of science, collecting weather data for the Community Collaborative Rain, Hail, and Snow Network draws on those data and analysis skills while helping students to make predictions and see real-world connections to the work they’re doing in math and science  class.</a:t>
            </a:r>
            <a:endParaRPr lang="el-GR" sz="1600" dirty="0">
              <a:effectLst/>
              <a:highlight>
                <a:srgbClr val="FFFFFF"/>
              </a:highlight>
              <a:latin typeface="Times New Roman" panose="02020603050405020304" pitchFamily="18" charset="0"/>
              <a:ea typeface="Times New Roman" panose="02020603050405020304" pitchFamily="18" charset="0"/>
            </a:endParaRPr>
          </a:p>
        </p:txBody>
      </p:sp>
      <p:sp>
        <p:nvSpPr>
          <p:cNvPr id="28" name="TextBox 27">
            <a:extLst>
              <a:ext uri="{FF2B5EF4-FFF2-40B4-BE49-F238E27FC236}">
                <a16:creationId xmlns:a16="http://schemas.microsoft.com/office/drawing/2014/main" id="{474410CB-A8B3-B56F-F3DA-0D0086C3B812}"/>
              </a:ext>
            </a:extLst>
          </p:cNvPr>
          <p:cNvSpPr txBox="1"/>
          <p:nvPr/>
        </p:nvSpPr>
        <p:spPr>
          <a:xfrm>
            <a:off x="5430418" y="4224984"/>
            <a:ext cx="6685780" cy="1200329"/>
          </a:xfrm>
          <a:prstGeom prst="rect">
            <a:avLst/>
          </a:prstGeom>
          <a:noFill/>
        </p:spPr>
        <p:txBody>
          <a:bodyPr wrap="square">
            <a:spAutoFit/>
          </a:bodyPr>
          <a:lstStyle/>
          <a:p>
            <a:pPr algn="just"/>
            <a:r>
              <a:rPr lang="en-US" dirty="0"/>
              <a:t>Nature walks and similar activities provide valuable hands-on experiences that strengthen students' connections to the environment, encouraging them to move beyond merely discussing sustainability to actively engaging with it.</a:t>
            </a:r>
            <a:endParaRPr lang="el-GR" dirty="0"/>
          </a:p>
        </p:txBody>
      </p:sp>
      <p:pic>
        <p:nvPicPr>
          <p:cNvPr id="30" name="Εικόνα 29">
            <a:extLst>
              <a:ext uri="{FF2B5EF4-FFF2-40B4-BE49-F238E27FC236}">
                <a16:creationId xmlns:a16="http://schemas.microsoft.com/office/drawing/2014/main" id="{65EA5924-88F4-75F0-B64E-66CAD91CB76A}"/>
              </a:ext>
            </a:extLst>
          </p:cNvPr>
          <p:cNvPicPr>
            <a:picLocks noChangeAspect="1"/>
          </p:cNvPicPr>
          <p:nvPr/>
        </p:nvPicPr>
        <p:blipFill>
          <a:blip r:embed="rId5"/>
          <a:stretch>
            <a:fillRect/>
          </a:stretch>
        </p:blipFill>
        <p:spPr>
          <a:xfrm>
            <a:off x="6428388" y="5495731"/>
            <a:ext cx="4334480" cy="1283938"/>
          </a:xfrm>
          <a:prstGeom prst="rect">
            <a:avLst/>
          </a:prstGeom>
        </p:spPr>
      </p:pic>
      <p:pic>
        <p:nvPicPr>
          <p:cNvPr id="2" name="Εικόνα 1">
            <a:extLst>
              <a:ext uri="{FF2B5EF4-FFF2-40B4-BE49-F238E27FC236}">
                <a16:creationId xmlns:a16="http://schemas.microsoft.com/office/drawing/2014/main" id="{6D9B289E-8942-6E84-407D-57CA7A0C1EC4}"/>
              </a:ext>
            </a:extLst>
          </p:cNvPr>
          <p:cNvPicPr>
            <a:picLocks noChangeAspect="1"/>
          </p:cNvPicPr>
          <p:nvPr/>
        </p:nvPicPr>
        <p:blipFill>
          <a:blip r:embed="rId6"/>
          <a:stretch>
            <a:fillRect/>
          </a:stretch>
        </p:blipFill>
        <p:spPr>
          <a:xfrm>
            <a:off x="2244597" y="5188871"/>
            <a:ext cx="2129569" cy="1327710"/>
          </a:xfrm>
          <a:prstGeom prst="rect">
            <a:avLst/>
          </a:prstGeom>
          <a:ln>
            <a:noFill/>
          </a:ln>
          <a:effectLst>
            <a:outerShdw blurRad="292100" dist="139700" dir="2700000" algn="tl" rotWithShape="0">
              <a:srgbClr val="333333">
                <a:alpha val="65000"/>
              </a:srgbClr>
            </a:outerShdw>
          </a:effectLst>
        </p:spPr>
      </p:pic>
      <p:pic>
        <p:nvPicPr>
          <p:cNvPr id="6" name="Εικόνα 5">
            <a:extLst>
              <a:ext uri="{FF2B5EF4-FFF2-40B4-BE49-F238E27FC236}">
                <a16:creationId xmlns:a16="http://schemas.microsoft.com/office/drawing/2014/main" id="{13A680A5-16EE-E2E2-45CC-300A87A6269A}"/>
              </a:ext>
            </a:extLst>
          </p:cNvPr>
          <p:cNvPicPr>
            <a:picLocks noChangeAspect="1"/>
          </p:cNvPicPr>
          <p:nvPr/>
        </p:nvPicPr>
        <p:blipFill>
          <a:blip r:embed="rId7"/>
          <a:stretch>
            <a:fillRect/>
          </a:stretch>
        </p:blipFill>
        <p:spPr>
          <a:xfrm>
            <a:off x="1096113" y="5188872"/>
            <a:ext cx="1068454" cy="1435864"/>
          </a:xfrm>
          <a:prstGeom prst="rect">
            <a:avLst/>
          </a:prstGeom>
        </p:spPr>
      </p:pic>
      <p:sp>
        <p:nvSpPr>
          <p:cNvPr id="8" name="TextBox 7">
            <a:extLst>
              <a:ext uri="{FF2B5EF4-FFF2-40B4-BE49-F238E27FC236}">
                <a16:creationId xmlns:a16="http://schemas.microsoft.com/office/drawing/2014/main" id="{7E037AD2-D825-FFFF-1399-DBF601757C63}"/>
              </a:ext>
            </a:extLst>
          </p:cNvPr>
          <p:cNvSpPr txBox="1"/>
          <p:nvPr/>
        </p:nvSpPr>
        <p:spPr>
          <a:xfrm>
            <a:off x="950795" y="6624736"/>
            <a:ext cx="3957107" cy="276999"/>
          </a:xfrm>
          <a:prstGeom prst="rect">
            <a:avLst/>
          </a:prstGeom>
          <a:noFill/>
        </p:spPr>
        <p:txBody>
          <a:bodyPr wrap="square" rtlCol="0">
            <a:spAutoFit/>
          </a:bodyPr>
          <a:lstStyle/>
          <a:p>
            <a:r>
              <a:rPr lang="en-US" sz="1200" b="1" dirty="0"/>
              <a:t>Fig. 3 </a:t>
            </a:r>
            <a:r>
              <a:rPr lang="en-US" sz="1200" dirty="0"/>
              <a:t>Meteorological and seismological station to Patras  </a:t>
            </a:r>
            <a:endParaRPr lang="el-GR" sz="1200" dirty="0"/>
          </a:p>
        </p:txBody>
      </p:sp>
    </p:spTree>
    <p:extLst>
      <p:ext uri="{BB962C8B-B14F-4D97-AF65-F5344CB8AC3E}">
        <p14:creationId xmlns:p14="http://schemas.microsoft.com/office/powerpoint/2010/main" val="2557639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CB7212-A1C9-4244-146B-87BB41907365}"/>
              </a:ext>
            </a:extLst>
          </p:cNvPr>
          <p:cNvSpPr txBox="1"/>
          <p:nvPr/>
        </p:nvSpPr>
        <p:spPr>
          <a:xfrm>
            <a:off x="3268824" y="186613"/>
            <a:ext cx="5654351" cy="369332"/>
          </a:xfrm>
          <a:prstGeom prst="rect">
            <a:avLst/>
          </a:prstGeom>
          <a:noFill/>
        </p:spPr>
        <p:txBody>
          <a:bodyPr wrap="square" rtlCol="0">
            <a:spAutoFit/>
          </a:bodyPr>
          <a:lstStyle/>
          <a:p>
            <a:r>
              <a:rPr lang="en-US" b="1" dirty="0"/>
              <a:t>EXAMPLES OF PROMOTING SUSTAINABILITY IN SCHOOL</a:t>
            </a:r>
            <a:endParaRPr lang="el-GR" b="1" dirty="0"/>
          </a:p>
        </p:txBody>
      </p:sp>
      <p:pic>
        <p:nvPicPr>
          <p:cNvPr id="3" name="Εικόνα 2">
            <a:extLst>
              <a:ext uri="{FF2B5EF4-FFF2-40B4-BE49-F238E27FC236}">
                <a16:creationId xmlns:a16="http://schemas.microsoft.com/office/drawing/2014/main" id="{A3D1AC8E-A0BC-56DC-38C5-339E4E0BD2CF}"/>
              </a:ext>
            </a:extLst>
          </p:cNvPr>
          <p:cNvPicPr>
            <a:picLocks noChangeAspect="1"/>
          </p:cNvPicPr>
          <p:nvPr/>
        </p:nvPicPr>
        <p:blipFill>
          <a:blip r:embed="rId2"/>
          <a:stretch>
            <a:fillRect/>
          </a:stretch>
        </p:blipFill>
        <p:spPr>
          <a:xfrm>
            <a:off x="10334625" y="91052"/>
            <a:ext cx="1315583" cy="1220098"/>
          </a:xfrm>
          <a:prstGeom prst="rect">
            <a:avLst/>
          </a:prstGeom>
        </p:spPr>
      </p:pic>
      <p:sp>
        <p:nvSpPr>
          <p:cNvPr id="5" name="TextBox 4">
            <a:extLst>
              <a:ext uri="{FF2B5EF4-FFF2-40B4-BE49-F238E27FC236}">
                <a16:creationId xmlns:a16="http://schemas.microsoft.com/office/drawing/2014/main" id="{C0CBCAD6-6E68-D85C-9EF2-06915B5A22D2}"/>
              </a:ext>
            </a:extLst>
          </p:cNvPr>
          <p:cNvSpPr txBox="1"/>
          <p:nvPr/>
        </p:nvSpPr>
        <p:spPr>
          <a:xfrm>
            <a:off x="-746450" y="701101"/>
            <a:ext cx="8994711" cy="1754326"/>
          </a:xfrm>
          <a:prstGeom prst="rect">
            <a:avLst/>
          </a:prstGeom>
          <a:noFill/>
        </p:spPr>
        <p:txBody>
          <a:bodyPr wrap="square">
            <a:spAutoFit/>
          </a:bodyPr>
          <a:lstStyle/>
          <a:p>
            <a:pPr marL="900430" marR="900430" indent="900430" algn="just">
              <a:spcAft>
                <a:spcPts val="0"/>
              </a:spcAft>
            </a:pPr>
            <a:r>
              <a:rPr lang="en-US" sz="1800" dirty="0">
                <a:effectLst/>
                <a:latin typeface="Arial" panose="020B0604020202020204" pitchFamily="34" charset="0"/>
                <a:ea typeface="Calibri" panose="020F0502020204030204" pitchFamily="34" charset="0"/>
              </a:rPr>
              <a:t>Hearing from professionals or other students in the field of sustainability,  provides real-world perspectives and insights, making environmental issues more tangible and relatable. Additionally, these experts can help educators fill in any knowledge gaps, thereby creating a stronger foundation for future class discussions on environmental stewardship.</a:t>
            </a:r>
            <a:endParaRPr lang="el-GR" sz="3200" dirty="0">
              <a:effectLst/>
              <a:latin typeface="Times New Roman" panose="02020603050405020304" pitchFamily="18" charset="0"/>
              <a:ea typeface="Times New Roman" panose="02020603050405020304" pitchFamily="18" charset="0"/>
            </a:endParaRPr>
          </a:p>
        </p:txBody>
      </p:sp>
      <p:pic>
        <p:nvPicPr>
          <p:cNvPr id="7" name="Εικόνα 6">
            <a:extLst>
              <a:ext uri="{FF2B5EF4-FFF2-40B4-BE49-F238E27FC236}">
                <a16:creationId xmlns:a16="http://schemas.microsoft.com/office/drawing/2014/main" id="{6D2E3829-EA8B-C4B9-3B66-C532E59EAB44}"/>
              </a:ext>
            </a:extLst>
          </p:cNvPr>
          <p:cNvPicPr>
            <a:picLocks noChangeAspect="1"/>
          </p:cNvPicPr>
          <p:nvPr/>
        </p:nvPicPr>
        <p:blipFill>
          <a:blip r:embed="rId3"/>
          <a:stretch>
            <a:fillRect/>
          </a:stretch>
        </p:blipFill>
        <p:spPr>
          <a:xfrm>
            <a:off x="991902" y="2600583"/>
            <a:ext cx="5020376" cy="1609950"/>
          </a:xfrm>
          <a:prstGeom prst="rect">
            <a:avLst/>
          </a:prstGeom>
        </p:spPr>
      </p:pic>
      <p:sp>
        <p:nvSpPr>
          <p:cNvPr id="11" name="TextBox 10">
            <a:extLst>
              <a:ext uri="{FF2B5EF4-FFF2-40B4-BE49-F238E27FC236}">
                <a16:creationId xmlns:a16="http://schemas.microsoft.com/office/drawing/2014/main" id="{86035133-3C80-2E55-FEA3-C3F45ED9CC20}"/>
              </a:ext>
            </a:extLst>
          </p:cNvPr>
          <p:cNvSpPr txBox="1"/>
          <p:nvPr/>
        </p:nvSpPr>
        <p:spPr>
          <a:xfrm>
            <a:off x="7381332" y="4334797"/>
            <a:ext cx="6470778" cy="307777"/>
          </a:xfrm>
          <a:prstGeom prst="rect">
            <a:avLst/>
          </a:prstGeom>
          <a:noFill/>
        </p:spPr>
        <p:txBody>
          <a:bodyPr wrap="square">
            <a:spAutoFit/>
          </a:bodyPr>
          <a:lstStyle/>
          <a:p>
            <a:r>
              <a:rPr lang="en-US" sz="1400" b="1" dirty="0"/>
              <a:t>Fig. 6 </a:t>
            </a:r>
            <a:r>
              <a:rPr lang="en-US" sz="1400" dirty="0" err="1"/>
              <a:t>Τwinning</a:t>
            </a:r>
            <a:r>
              <a:rPr lang="en-US" sz="1400" dirty="0"/>
              <a:t> with the Classical Lyceum </a:t>
            </a:r>
            <a:r>
              <a:rPr lang="en-US" sz="1400" dirty="0" err="1"/>
              <a:t>Manin</a:t>
            </a:r>
            <a:r>
              <a:rPr lang="en-US" sz="1400" dirty="0"/>
              <a:t> of Cremona</a:t>
            </a:r>
            <a:endParaRPr lang="el-GR" sz="1400" dirty="0"/>
          </a:p>
        </p:txBody>
      </p:sp>
      <p:pic>
        <p:nvPicPr>
          <p:cNvPr id="15" name="Εικόνα 14">
            <a:extLst>
              <a:ext uri="{FF2B5EF4-FFF2-40B4-BE49-F238E27FC236}">
                <a16:creationId xmlns:a16="http://schemas.microsoft.com/office/drawing/2014/main" id="{3BAF379D-1B37-8C39-A66E-D293F2A6000E}"/>
              </a:ext>
            </a:extLst>
          </p:cNvPr>
          <p:cNvPicPr>
            <a:picLocks noChangeAspect="1"/>
          </p:cNvPicPr>
          <p:nvPr/>
        </p:nvPicPr>
        <p:blipFill>
          <a:blip r:embed="rId4"/>
          <a:stretch>
            <a:fillRect/>
          </a:stretch>
        </p:blipFill>
        <p:spPr>
          <a:xfrm>
            <a:off x="7549283" y="1336144"/>
            <a:ext cx="4100925" cy="2998653"/>
          </a:xfrm>
          <a:prstGeom prst="rect">
            <a:avLst/>
          </a:prstGeom>
        </p:spPr>
      </p:pic>
      <p:pic>
        <p:nvPicPr>
          <p:cNvPr id="6" name="Εικόνα 5">
            <a:extLst>
              <a:ext uri="{FF2B5EF4-FFF2-40B4-BE49-F238E27FC236}">
                <a16:creationId xmlns:a16="http://schemas.microsoft.com/office/drawing/2014/main" id="{A8272E26-0AF2-2523-795A-0ACF5CD90E60}"/>
              </a:ext>
            </a:extLst>
          </p:cNvPr>
          <p:cNvPicPr>
            <a:picLocks noChangeAspect="1"/>
          </p:cNvPicPr>
          <p:nvPr/>
        </p:nvPicPr>
        <p:blipFill>
          <a:blip r:embed="rId5"/>
          <a:stretch>
            <a:fillRect/>
          </a:stretch>
        </p:blipFill>
        <p:spPr>
          <a:xfrm>
            <a:off x="747483" y="4294204"/>
            <a:ext cx="2994093" cy="1986007"/>
          </a:xfrm>
          <a:prstGeom prst="rect">
            <a:avLst/>
          </a:prstGeom>
        </p:spPr>
      </p:pic>
      <p:sp>
        <p:nvSpPr>
          <p:cNvPr id="9" name="TextBox 8">
            <a:extLst>
              <a:ext uri="{FF2B5EF4-FFF2-40B4-BE49-F238E27FC236}">
                <a16:creationId xmlns:a16="http://schemas.microsoft.com/office/drawing/2014/main" id="{4FB9559A-F80B-46D5-71D4-3E4C17912317}"/>
              </a:ext>
            </a:extLst>
          </p:cNvPr>
          <p:cNvSpPr txBox="1"/>
          <p:nvPr/>
        </p:nvSpPr>
        <p:spPr>
          <a:xfrm>
            <a:off x="2251535" y="6352341"/>
            <a:ext cx="4911265" cy="276999"/>
          </a:xfrm>
          <a:prstGeom prst="rect">
            <a:avLst/>
          </a:prstGeom>
          <a:noFill/>
        </p:spPr>
        <p:txBody>
          <a:bodyPr wrap="square" rtlCol="0">
            <a:spAutoFit/>
          </a:bodyPr>
          <a:lstStyle/>
          <a:p>
            <a:r>
              <a:rPr lang="en-US" sz="1200" b="1" dirty="0"/>
              <a:t>Fig. 7 </a:t>
            </a:r>
            <a:r>
              <a:rPr lang="en-US" sz="1200" dirty="0"/>
              <a:t>Outdoor chessboard</a:t>
            </a:r>
            <a:r>
              <a:rPr lang="el-GR" sz="1200" dirty="0"/>
              <a:t> </a:t>
            </a:r>
            <a:r>
              <a:rPr lang="en-US" sz="1200" dirty="0"/>
              <a:t>and sundial</a:t>
            </a:r>
            <a:r>
              <a:rPr lang="el-GR" sz="1200" dirty="0"/>
              <a:t> </a:t>
            </a:r>
            <a:r>
              <a:rPr lang="en-US" sz="1200" dirty="0"/>
              <a:t>in our school outdoor open classes</a:t>
            </a:r>
            <a:r>
              <a:rPr lang="en-US" sz="1200" b="1" dirty="0"/>
              <a:t> </a:t>
            </a:r>
            <a:endParaRPr lang="el-GR" sz="1200" b="1" dirty="0"/>
          </a:p>
        </p:txBody>
      </p:sp>
      <p:pic>
        <p:nvPicPr>
          <p:cNvPr id="10" name="Εικόνα 9">
            <a:extLst>
              <a:ext uri="{FF2B5EF4-FFF2-40B4-BE49-F238E27FC236}">
                <a16:creationId xmlns:a16="http://schemas.microsoft.com/office/drawing/2014/main" id="{38EDACB7-A6D2-3620-4ABC-3749778CCAF0}"/>
              </a:ext>
            </a:extLst>
          </p:cNvPr>
          <p:cNvPicPr>
            <a:picLocks noChangeAspect="1"/>
          </p:cNvPicPr>
          <p:nvPr/>
        </p:nvPicPr>
        <p:blipFill>
          <a:blip r:embed="rId6"/>
          <a:stretch>
            <a:fillRect/>
          </a:stretch>
        </p:blipFill>
        <p:spPr>
          <a:xfrm>
            <a:off x="3909527" y="4336070"/>
            <a:ext cx="3471805" cy="1902273"/>
          </a:xfrm>
          <a:prstGeom prst="rect">
            <a:avLst/>
          </a:prstGeom>
        </p:spPr>
      </p:pic>
      <p:pic>
        <p:nvPicPr>
          <p:cNvPr id="14" name="Εικόνα 13">
            <a:extLst>
              <a:ext uri="{FF2B5EF4-FFF2-40B4-BE49-F238E27FC236}">
                <a16:creationId xmlns:a16="http://schemas.microsoft.com/office/drawing/2014/main" id="{671F1307-38E6-B12D-99C0-247580A19D70}"/>
              </a:ext>
            </a:extLst>
          </p:cNvPr>
          <p:cNvPicPr>
            <a:picLocks noChangeAspect="1"/>
          </p:cNvPicPr>
          <p:nvPr/>
        </p:nvPicPr>
        <p:blipFill>
          <a:blip r:embed="rId7"/>
          <a:stretch>
            <a:fillRect/>
          </a:stretch>
        </p:blipFill>
        <p:spPr>
          <a:xfrm>
            <a:off x="7549283" y="4710413"/>
            <a:ext cx="3795089" cy="1730158"/>
          </a:xfrm>
          <a:prstGeom prst="rect">
            <a:avLst/>
          </a:prstGeom>
        </p:spPr>
      </p:pic>
      <p:sp>
        <p:nvSpPr>
          <p:cNvPr id="16" name="TextBox 15">
            <a:extLst>
              <a:ext uri="{FF2B5EF4-FFF2-40B4-BE49-F238E27FC236}">
                <a16:creationId xmlns:a16="http://schemas.microsoft.com/office/drawing/2014/main" id="{41C76446-5BC4-6158-B993-3F0F326AB99A}"/>
              </a:ext>
            </a:extLst>
          </p:cNvPr>
          <p:cNvSpPr txBox="1"/>
          <p:nvPr/>
        </p:nvSpPr>
        <p:spPr>
          <a:xfrm>
            <a:off x="8330333" y="6473303"/>
            <a:ext cx="4271242" cy="276999"/>
          </a:xfrm>
          <a:prstGeom prst="rect">
            <a:avLst/>
          </a:prstGeom>
          <a:noFill/>
        </p:spPr>
        <p:txBody>
          <a:bodyPr wrap="square" rtlCol="0">
            <a:spAutoFit/>
          </a:bodyPr>
          <a:lstStyle/>
          <a:p>
            <a:r>
              <a:rPr lang="en-US" sz="1200" b="1" dirty="0"/>
              <a:t>Fig. 8  </a:t>
            </a:r>
            <a:r>
              <a:rPr lang="en-US" sz="1200" dirty="0"/>
              <a:t>Cosmic ray detection device</a:t>
            </a:r>
            <a:endParaRPr lang="el-GR" sz="1200" b="1" dirty="0"/>
          </a:p>
        </p:txBody>
      </p:sp>
    </p:spTree>
    <p:extLst>
      <p:ext uri="{BB962C8B-B14F-4D97-AF65-F5344CB8AC3E}">
        <p14:creationId xmlns:p14="http://schemas.microsoft.com/office/powerpoint/2010/main" val="2099558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7D6CF175-F268-A2DC-3BB1-0F106F049EDF}"/>
              </a:ext>
            </a:extLst>
          </p:cNvPr>
          <p:cNvPicPr>
            <a:picLocks noChangeAspect="1"/>
          </p:cNvPicPr>
          <p:nvPr/>
        </p:nvPicPr>
        <p:blipFill>
          <a:blip r:embed="rId4"/>
          <a:stretch>
            <a:fillRect/>
          </a:stretch>
        </p:blipFill>
        <p:spPr>
          <a:xfrm>
            <a:off x="915572" y="2205607"/>
            <a:ext cx="1792379" cy="1487553"/>
          </a:xfrm>
          <a:prstGeom prst="rect">
            <a:avLst/>
          </a:prstGeom>
        </p:spPr>
      </p:pic>
      <p:pic>
        <p:nvPicPr>
          <p:cNvPr id="3" name="Εικόνα 2">
            <a:extLst>
              <a:ext uri="{FF2B5EF4-FFF2-40B4-BE49-F238E27FC236}">
                <a16:creationId xmlns:a16="http://schemas.microsoft.com/office/drawing/2014/main" id="{E19C9B00-27AF-FEEC-7F66-DB994F3935CA}"/>
              </a:ext>
            </a:extLst>
          </p:cNvPr>
          <p:cNvPicPr>
            <a:picLocks noChangeAspect="1"/>
          </p:cNvPicPr>
          <p:nvPr/>
        </p:nvPicPr>
        <p:blipFill>
          <a:blip r:embed="rId5"/>
          <a:stretch>
            <a:fillRect/>
          </a:stretch>
        </p:blipFill>
        <p:spPr>
          <a:xfrm>
            <a:off x="3110744" y="283442"/>
            <a:ext cx="5706351" cy="499915"/>
          </a:xfrm>
          <a:prstGeom prst="rect">
            <a:avLst/>
          </a:prstGeom>
        </p:spPr>
      </p:pic>
      <p:sp>
        <p:nvSpPr>
          <p:cNvPr id="5" name="TextBox 4">
            <a:extLst>
              <a:ext uri="{FF2B5EF4-FFF2-40B4-BE49-F238E27FC236}">
                <a16:creationId xmlns:a16="http://schemas.microsoft.com/office/drawing/2014/main" id="{01D18BEC-008B-701A-9E0A-B527B877723B}"/>
              </a:ext>
            </a:extLst>
          </p:cNvPr>
          <p:cNvSpPr txBox="1"/>
          <p:nvPr/>
        </p:nvSpPr>
        <p:spPr>
          <a:xfrm>
            <a:off x="0" y="3852954"/>
            <a:ext cx="3698240" cy="830997"/>
          </a:xfrm>
          <a:prstGeom prst="rect">
            <a:avLst/>
          </a:prstGeom>
          <a:noFill/>
        </p:spPr>
        <p:txBody>
          <a:bodyPr wrap="square">
            <a:spAutoFit/>
          </a:bodyPr>
          <a:lstStyle/>
          <a:p>
            <a:pPr algn="ctr"/>
            <a:r>
              <a:rPr lang="en-US" sz="1600" dirty="0"/>
              <a:t>Raising environmental​  knowledge &amp; awareness​</a:t>
            </a:r>
          </a:p>
          <a:p>
            <a:pPr algn="ctr"/>
            <a:r>
              <a:rPr lang="en-US" sz="1600" dirty="0"/>
              <a:t>through an innovative virtual environment​</a:t>
            </a:r>
          </a:p>
        </p:txBody>
      </p:sp>
      <p:sp>
        <p:nvSpPr>
          <p:cNvPr id="14" name="TextBox 13">
            <a:extLst>
              <a:ext uri="{FF2B5EF4-FFF2-40B4-BE49-F238E27FC236}">
                <a16:creationId xmlns:a16="http://schemas.microsoft.com/office/drawing/2014/main" id="{3B444C71-4BD4-6EB5-5390-7B038BD0CFA3}"/>
              </a:ext>
            </a:extLst>
          </p:cNvPr>
          <p:cNvSpPr txBox="1"/>
          <p:nvPr/>
        </p:nvSpPr>
        <p:spPr>
          <a:xfrm>
            <a:off x="2397967" y="846953"/>
            <a:ext cx="6671388" cy="369332"/>
          </a:xfrm>
          <a:prstGeom prst="rect">
            <a:avLst/>
          </a:prstGeom>
          <a:noFill/>
        </p:spPr>
        <p:txBody>
          <a:bodyPr wrap="square" rtlCol="0">
            <a:spAutoFit/>
          </a:bodyPr>
          <a:lstStyle/>
          <a:p>
            <a:pPr algn="ctr"/>
            <a:r>
              <a:rPr lang="en-US" dirty="0"/>
              <a:t>Gamification</a:t>
            </a:r>
            <a:endParaRPr lang="el-GR" dirty="0"/>
          </a:p>
        </p:txBody>
      </p:sp>
      <p:pic>
        <p:nvPicPr>
          <p:cNvPr id="15" name="RAISE 1st promotional video">
            <a:hlinkClick r:id="" action="ppaction://media"/>
            <a:extLst>
              <a:ext uri="{FF2B5EF4-FFF2-40B4-BE49-F238E27FC236}">
                <a16:creationId xmlns:a16="http://schemas.microsoft.com/office/drawing/2014/main" id="{A6CE4DCB-6073-DC89-9A5D-614B67B5EDF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77860" y="2015412"/>
            <a:ext cx="8111472" cy="4562703"/>
          </a:xfrm>
          <a:prstGeom prst="rect">
            <a:avLst/>
          </a:prstGeom>
        </p:spPr>
      </p:pic>
      <p:sp>
        <p:nvSpPr>
          <p:cNvPr id="17" name="TextBox 16">
            <a:extLst>
              <a:ext uri="{FF2B5EF4-FFF2-40B4-BE49-F238E27FC236}">
                <a16:creationId xmlns:a16="http://schemas.microsoft.com/office/drawing/2014/main" id="{6BAA96BF-EABF-4737-7C59-A78D163B55AA}"/>
              </a:ext>
            </a:extLst>
          </p:cNvPr>
          <p:cNvSpPr txBox="1"/>
          <p:nvPr/>
        </p:nvSpPr>
        <p:spPr>
          <a:xfrm>
            <a:off x="550507" y="1216285"/>
            <a:ext cx="10954138" cy="646331"/>
          </a:xfrm>
          <a:prstGeom prst="rect">
            <a:avLst/>
          </a:prstGeom>
          <a:noFill/>
        </p:spPr>
        <p:txBody>
          <a:bodyPr wrap="square">
            <a:spAutoFit/>
          </a:bodyPr>
          <a:lstStyle/>
          <a:p>
            <a:pPr algn="just"/>
            <a:r>
              <a:rPr lang="en-US" b="0" i="0" dirty="0">
                <a:solidFill>
                  <a:srgbClr val="202124"/>
                </a:solidFill>
                <a:effectLst/>
                <a:highlight>
                  <a:srgbClr val="FFFFFF"/>
                </a:highlight>
                <a:latin typeface="Google Sans"/>
              </a:rPr>
              <a:t>Engage with students’ interest to inspire collaborate, share and interact with educational scenarios that promote environmental knowledge &amp; awareness through an innovative virtual environment.</a:t>
            </a:r>
            <a:endParaRPr lang="el-GR" dirty="0"/>
          </a:p>
        </p:txBody>
      </p:sp>
      <p:pic>
        <p:nvPicPr>
          <p:cNvPr id="8" name="Εικόνα 7">
            <a:extLst>
              <a:ext uri="{FF2B5EF4-FFF2-40B4-BE49-F238E27FC236}">
                <a16:creationId xmlns:a16="http://schemas.microsoft.com/office/drawing/2014/main" id="{064EBF95-AC23-3692-9035-CD76C969676D}"/>
              </a:ext>
            </a:extLst>
          </p:cNvPr>
          <p:cNvPicPr>
            <a:picLocks noChangeAspect="1"/>
          </p:cNvPicPr>
          <p:nvPr/>
        </p:nvPicPr>
        <p:blipFill>
          <a:blip r:embed="rId7"/>
          <a:stretch>
            <a:fillRect/>
          </a:stretch>
        </p:blipFill>
        <p:spPr>
          <a:xfrm>
            <a:off x="402668" y="4683951"/>
            <a:ext cx="2114845" cy="495369"/>
          </a:xfrm>
          <a:prstGeom prst="rect">
            <a:avLst/>
          </a:prstGeom>
        </p:spPr>
      </p:pic>
      <p:pic>
        <p:nvPicPr>
          <p:cNvPr id="12" name="Εικόνα 11">
            <a:extLst>
              <a:ext uri="{FF2B5EF4-FFF2-40B4-BE49-F238E27FC236}">
                <a16:creationId xmlns:a16="http://schemas.microsoft.com/office/drawing/2014/main" id="{AE3D6C62-CC4E-0465-E2EF-DDF365E1B135}"/>
              </a:ext>
            </a:extLst>
          </p:cNvPr>
          <p:cNvPicPr>
            <a:picLocks noChangeAspect="1"/>
          </p:cNvPicPr>
          <p:nvPr/>
        </p:nvPicPr>
        <p:blipFill>
          <a:blip r:embed="rId8"/>
          <a:stretch>
            <a:fillRect/>
          </a:stretch>
        </p:blipFill>
        <p:spPr>
          <a:xfrm>
            <a:off x="2517513" y="5192517"/>
            <a:ext cx="743054" cy="676369"/>
          </a:xfrm>
          <a:prstGeom prst="rect">
            <a:avLst/>
          </a:prstGeom>
        </p:spPr>
      </p:pic>
    </p:spTree>
    <p:extLst>
      <p:ext uri="{BB962C8B-B14F-4D97-AF65-F5344CB8AC3E}">
        <p14:creationId xmlns:p14="http://schemas.microsoft.com/office/powerpoint/2010/main" val="335838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20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1201</Words>
  <Application>Microsoft Office PowerPoint</Application>
  <PresentationFormat>Ευρεία οθόνη</PresentationFormat>
  <Paragraphs>94</Paragraphs>
  <Slides>12</Slides>
  <Notes>0</Notes>
  <HiddenSlides>0</HiddenSlides>
  <MMClips>1</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12</vt:i4>
      </vt:variant>
    </vt:vector>
  </HeadingPairs>
  <TitlesOfParts>
    <vt:vector size="19" baseType="lpstr">
      <vt:lpstr>Arial</vt:lpstr>
      <vt:lpstr>Calibri</vt:lpstr>
      <vt:lpstr>Calibri Light</vt:lpstr>
      <vt:lpstr>Google Sans</vt:lpstr>
      <vt:lpstr>Segoe UI Web (West European)</vt:lpstr>
      <vt:lpstr>Times New Roman</vt:lpstr>
      <vt:lpstr>Θέμα του Office</vt:lpstr>
      <vt:lpstr>Sustainable Learning through Outdoor Activities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Learning through Outdoor Activities</dc:title>
  <dc:creator>Γραφείο Καθηγητών Γυμνασίου Πάτρας 1</dc:creator>
  <cp:lastModifiedBy>ΠΕΤΡΑΚΗΣ ΕΜΜΑΝΟΥΗΛ</cp:lastModifiedBy>
  <cp:revision>13</cp:revision>
  <dcterms:created xsi:type="dcterms:W3CDTF">2024-06-18T06:25:54Z</dcterms:created>
  <dcterms:modified xsi:type="dcterms:W3CDTF">2024-06-19T05:30:52Z</dcterms:modified>
</cp:coreProperties>
</file>